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8" r:id="rId3"/>
    <p:sldId id="299" r:id="rId4"/>
    <p:sldId id="297" r:id="rId5"/>
    <p:sldId id="302" r:id="rId6"/>
    <p:sldId id="296" r:id="rId7"/>
    <p:sldId id="301" r:id="rId8"/>
    <p:sldId id="282" r:id="rId9"/>
    <p:sldId id="283" r:id="rId10"/>
    <p:sldId id="300" r:id="rId11"/>
    <p:sldId id="258" r:id="rId12"/>
    <p:sldId id="305" r:id="rId13"/>
    <p:sldId id="272" r:id="rId14"/>
    <p:sldId id="278" r:id="rId15"/>
    <p:sldId id="303" r:id="rId16"/>
    <p:sldId id="259" r:id="rId17"/>
    <p:sldId id="308" r:id="rId18"/>
    <p:sldId id="304" r:id="rId19"/>
    <p:sldId id="306" r:id="rId20"/>
    <p:sldId id="260" r:id="rId21"/>
    <p:sldId id="284" r:id="rId22"/>
    <p:sldId id="261" r:id="rId23"/>
    <p:sldId id="262" r:id="rId24"/>
    <p:sldId id="285" r:id="rId25"/>
    <p:sldId id="263" r:id="rId26"/>
    <p:sldId id="286" r:id="rId27"/>
    <p:sldId id="274" r:id="rId28"/>
    <p:sldId id="275" r:id="rId29"/>
    <p:sldId id="264" r:id="rId30"/>
    <p:sldId id="265" r:id="rId31"/>
    <p:sldId id="312" r:id="rId32"/>
    <p:sldId id="287" r:id="rId33"/>
    <p:sldId id="313" r:id="rId34"/>
    <p:sldId id="314" r:id="rId35"/>
    <p:sldId id="311" r:id="rId36"/>
    <p:sldId id="316" r:id="rId37"/>
    <p:sldId id="270" r:id="rId38"/>
    <p:sldId id="269" r:id="rId39"/>
    <p:sldId id="277" r:id="rId40"/>
    <p:sldId id="281" r:id="rId41"/>
    <p:sldId id="289" r:id="rId42"/>
    <p:sldId id="290" r:id="rId43"/>
    <p:sldId id="291" r:id="rId44"/>
    <p:sldId id="292" r:id="rId45"/>
    <p:sldId id="317" r:id="rId46"/>
    <p:sldId id="294" r:id="rId47"/>
    <p:sldId id="295" r:id="rId48"/>
    <p:sldId id="27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9943BA-5C11-4519-AD01-A77BD761BF46}"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BE7B53-6BAF-4932-8092-E0871A7653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943BA-5C11-4519-AD01-A77BD761BF46}"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BE7B53-6BAF-4932-8092-E0871A7653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943BA-5C11-4519-AD01-A77BD761BF46}"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BE7B53-6BAF-4932-8092-E0871A7653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943BA-5C11-4519-AD01-A77BD761BF46}"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BE7B53-6BAF-4932-8092-E0871A7653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9943BA-5C11-4519-AD01-A77BD761BF46}"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BE7B53-6BAF-4932-8092-E0871A7653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9943BA-5C11-4519-AD01-A77BD761BF46}" type="datetimeFigureOut">
              <a:rPr lang="en-US" smtClean="0"/>
              <a:pPr/>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BE7B53-6BAF-4932-8092-E0871A7653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9943BA-5C11-4519-AD01-A77BD761BF46}" type="datetimeFigureOut">
              <a:rPr lang="en-US" smtClean="0"/>
              <a:pPr/>
              <a:t>2/14/2018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BE7B53-6BAF-4932-8092-E0871A7653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9943BA-5C11-4519-AD01-A77BD761BF46}" type="datetimeFigureOut">
              <a:rPr lang="en-US" smtClean="0"/>
              <a:pPr/>
              <a:t>2/14/2018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BE7B53-6BAF-4932-8092-E0871A7653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943BA-5C11-4519-AD01-A77BD761BF46}" type="datetimeFigureOut">
              <a:rPr lang="en-US" smtClean="0"/>
              <a:pPr/>
              <a:t>2/14/2018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BE7B53-6BAF-4932-8092-E0871A7653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943BA-5C11-4519-AD01-A77BD761BF46}" type="datetimeFigureOut">
              <a:rPr lang="en-US" smtClean="0"/>
              <a:pPr/>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BE7B53-6BAF-4932-8092-E0871A7653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943BA-5C11-4519-AD01-A77BD761BF46}" type="datetimeFigureOut">
              <a:rPr lang="en-US" smtClean="0"/>
              <a:pPr/>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BE7B53-6BAF-4932-8092-E0871A7653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943BA-5C11-4519-AD01-A77BD761BF46}" type="datetimeFigureOut">
              <a:rPr lang="en-US" smtClean="0"/>
              <a:pPr/>
              <a:t>2/14/2018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E7B53-6BAF-4932-8092-E0871A7653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000" dirty="0"/>
              <a:t>Impermanence</a:t>
            </a:r>
            <a:br>
              <a:rPr lang="en-US" sz="8000" dirty="0"/>
            </a:br>
            <a:endParaRPr lang="en-US" sz="8000" dirty="0"/>
          </a:p>
        </p:txBody>
      </p:sp>
      <p:sp>
        <p:nvSpPr>
          <p:cNvPr id="3" name="Subtitle 2"/>
          <p:cNvSpPr>
            <a:spLocks noGrp="1"/>
          </p:cNvSpPr>
          <p:nvPr>
            <p:ph type="subTitle" idx="1"/>
          </p:nvPr>
        </p:nvSpPr>
        <p:spPr>
          <a:xfrm>
            <a:off x="1371600" y="3352800"/>
            <a:ext cx="6400800" cy="2286000"/>
          </a:xfrm>
        </p:spPr>
        <p:txBody>
          <a:bodyPr>
            <a:noAutofit/>
          </a:bodyPr>
          <a:lstStyle/>
          <a:p>
            <a:r>
              <a:rPr lang="en-US" sz="5400" dirty="0" smtClean="0"/>
              <a:t>And the</a:t>
            </a:r>
          </a:p>
          <a:p>
            <a:r>
              <a:rPr lang="en-US" sz="5400" dirty="0" smtClean="0"/>
              <a:t>purpose of life</a:t>
            </a:r>
            <a:endParaRPr lang="en-US"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t>“When he was nearly fifty, the great Russian writer Leo Tolstoy realized this.”</a:t>
            </a:r>
          </a:p>
          <a:p>
            <a:pPr>
              <a:buNone/>
            </a:pPr>
            <a:endParaRPr lang="en-US" sz="4000" dirty="0" smtClean="0"/>
          </a:p>
          <a:p>
            <a:r>
              <a:rPr lang="en-US" dirty="0" smtClean="0"/>
              <a:t>Page 68 of REASON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a:bodyPr>
          <a:lstStyle/>
          <a:p>
            <a:endParaRPr lang="en-US" sz="3600" dirty="0" smtClean="0"/>
          </a:p>
          <a:p>
            <a:r>
              <a:rPr lang="en-US" sz="4400" dirty="0" smtClean="0"/>
              <a:t>No </a:t>
            </a:r>
            <a:r>
              <a:rPr lang="en-US" sz="4400" dirty="0"/>
              <a:t>one leaves their home in the morning thinking that this will be the last time leaving their home.</a:t>
            </a:r>
          </a:p>
          <a:p>
            <a:pPr>
              <a:buNone/>
            </a:pPr>
            <a:endParaRPr lang="en-US" sz="2000" dirty="0"/>
          </a:p>
          <a:p>
            <a:r>
              <a:rPr lang="en-US" sz="4400" dirty="0" smtClean="0"/>
              <a:t>Yet people </a:t>
            </a:r>
            <a:r>
              <a:rPr lang="en-US" sz="4400" dirty="0"/>
              <a:t>leave their homes in the morning, healthy, but don’t return home in the </a:t>
            </a:r>
            <a:r>
              <a:rPr lang="en-US" sz="4400" dirty="0" smtClean="0"/>
              <a:t>evening.</a:t>
            </a:r>
          </a:p>
          <a:p>
            <a:pPr>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r>
              <a:rPr lang="en-PH" sz="4800" dirty="0" smtClean="0"/>
              <a:t>No one expects their last day to be their last day.</a:t>
            </a:r>
          </a:p>
          <a:p>
            <a:endParaRPr lang="en-PH" sz="4800" dirty="0" smtClean="0"/>
          </a:p>
          <a:p>
            <a:r>
              <a:rPr lang="en-PH" sz="4800" dirty="0" smtClean="0"/>
              <a:t>However, death has other ideas.</a:t>
            </a:r>
            <a:endParaRPr lang="en-PH" sz="4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lnSpcReduction="10000"/>
          </a:bodyPr>
          <a:lstStyle/>
          <a:p>
            <a:r>
              <a:rPr lang="en-US" sz="4000" dirty="0" smtClean="0"/>
              <a:t>“Death comes when by rights it has no business coming. It goes coolly where by rights it has no business going, like a desperado striding with dirty boots into a freshly cleaned parlor. Death’s behavior is outrageous. You may ask it to wait a while, but in vain. Death is a monster beyond human power to budge or to hold in check.”</a:t>
            </a:r>
          </a:p>
          <a:p>
            <a:pPr>
              <a:buNone/>
            </a:pPr>
            <a:r>
              <a:rPr lang="en-US" sz="4000" dirty="0"/>
              <a:t>	</a:t>
            </a:r>
            <a:r>
              <a:rPr lang="en-US" sz="4000" dirty="0" smtClean="0"/>
              <a:t>				</a:t>
            </a:r>
            <a:r>
              <a:rPr lang="en-US" dirty="0" smtClean="0"/>
              <a:t>                     (page 38)</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457200"/>
            <a:ext cx="5867400" cy="1717675"/>
          </a:xfr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fontScale="92500" lnSpcReduction="10000"/>
          </a:bodyPr>
          <a:lstStyle/>
          <a:p>
            <a:pPr algn="ctr">
              <a:spcBef>
                <a:spcPct val="0"/>
              </a:spcBef>
            </a:pPr>
            <a:r>
              <a:rPr lang="en-US" sz="4000" dirty="0">
                <a:solidFill>
                  <a:schemeClr val="tx2">
                    <a:lumMod val="10000"/>
                  </a:schemeClr>
                </a:solidFill>
                <a:latin typeface="Leelawadee" pitchFamily="34" charset="-34"/>
                <a:cs typeface="Leelawadee" pitchFamily="34" charset="-34"/>
              </a:rPr>
              <a:t>500 years ago the Buddhist monk, Rennyo said,</a:t>
            </a:r>
          </a:p>
        </p:txBody>
      </p:sp>
      <p:sp>
        <p:nvSpPr>
          <p:cNvPr id="5" name="Content Placeholder 4"/>
          <p:cNvSpPr>
            <a:spLocks noGrp="1"/>
          </p:cNvSpPr>
          <p:nvPr>
            <p:ph sz="half" idx="2"/>
          </p:nvPr>
        </p:nvSpPr>
        <p:spPr/>
        <p:txBody>
          <a:bodyPr>
            <a:normAutofit fontScale="92500" lnSpcReduction="20000"/>
          </a:bodyPr>
          <a:lstStyle/>
          <a:p>
            <a:endParaRPr lang="en-US" sz="1400" dirty="0" smtClean="0">
              <a:solidFill>
                <a:schemeClr val="bg1"/>
              </a:solidFill>
            </a:endParaRPr>
          </a:p>
          <a:p>
            <a:r>
              <a:rPr lang="en-US" sz="4400" dirty="0" smtClean="0"/>
              <a:t>“Hence we may have radiant faces in the morning, but in the evening be no more than white bones.”</a:t>
            </a:r>
          </a:p>
          <a:p>
            <a:endParaRPr lang="en-US" sz="4400" dirty="0" smtClean="0">
              <a:solidFill>
                <a:schemeClr val="bg1"/>
              </a:solidFill>
            </a:endParaRPr>
          </a:p>
        </p:txBody>
      </p:sp>
      <p:sp>
        <p:nvSpPr>
          <p:cNvPr id="6" name="Content Placeholder 5"/>
          <p:cNvSpPr>
            <a:spLocks noGrp="1"/>
          </p:cNvSpPr>
          <p:nvPr>
            <p:ph sz="quarter" idx="4"/>
          </p:nvPr>
        </p:nvSpPr>
        <p:spPr/>
        <p:txBody>
          <a:bodyPr>
            <a:normAutofit/>
          </a:bodyPr>
          <a:lstStyle/>
          <a:p>
            <a:endParaRPr lang="en-US" sz="1600" dirty="0" smtClean="0">
              <a:solidFill>
                <a:schemeClr val="bg1"/>
              </a:solidFill>
            </a:endParaRPr>
          </a:p>
          <a:p>
            <a:r>
              <a:rPr lang="en-US" dirty="0" smtClean="0">
                <a:solidFill>
                  <a:schemeClr val="bg1"/>
                </a:solidFill>
              </a:rPr>
              <a:t>			         </a:t>
            </a:r>
            <a:endParaRPr lang="en-US"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4800600" y="2590800"/>
            <a:ext cx="3633742" cy="33090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txBody>
          <a:bodyPr>
            <a:normAutofit fontScale="90000"/>
          </a:bodyPr>
          <a:lstStyle/>
          <a:p>
            <a:r>
              <a:rPr lang="en-US" dirty="0" smtClean="0">
                <a:solidFill>
                  <a:schemeClr val="tx2">
                    <a:lumMod val="10000"/>
                  </a:schemeClr>
                </a:solidFill>
                <a:latin typeface="Leelawadee" pitchFamily="34" charset="-34"/>
                <a:cs typeface="Leelawadee" pitchFamily="34" charset="-34"/>
              </a:rPr>
              <a:t/>
            </a:r>
            <a:br>
              <a:rPr lang="en-US" dirty="0" smtClean="0">
                <a:solidFill>
                  <a:schemeClr val="tx2">
                    <a:lumMod val="10000"/>
                  </a:schemeClr>
                </a:solidFill>
                <a:latin typeface="Leelawadee" pitchFamily="34" charset="-34"/>
                <a:cs typeface="Leelawadee" pitchFamily="34" charset="-34"/>
              </a:rPr>
            </a:br>
            <a:endParaRPr lang="en-PH" dirty="0"/>
          </a:p>
        </p:txBody>
      </p:sp>
      <p:sp>
        <p:nvSpPr>
          <p:cNvPr id="9" name="Text Placeholder 8"/>
          <p:cNvSpPr>
            <a:spLocks noGrp="1"/>
          </p:cNvSpPr>
          <p:nvPr>
            <p:ph type="body" idx="1"/>
          </p:nvPr>
        </p:nvSpPr>
        <p:spPr>
          <a:xfrm>
            <a:off x="457200" y="381000"/>
            <a:ext cx="4040188" cy="1600200"/>
          </a:xfrm>
        </p:spPr>
        <p:txBody>
          <a:bodyPr anchor="t">
            <a:noAutofit/>
          </a:bodyPr>
          <a:lstStyle/>
          <a:p>
            <a:r>
              <a:rPr lang="en-US" sz="2800" dirty="0" smtClean="0">
                <a:solidFill>
                  <a:schemeClr val="tx2">
                    <a:lumMod val="10000"/>
                  </a:schemeClr>
                </a:solidFill>
                <a:latin typeface="Leelawadee" pitchFamily="34" charset="-34"/>
                <a:cs typeface="Leelawadee" pitchFamily="34" charset="-34"/>
              </a:rPr>
              <a:t>The Roman philosopher Seneca, wrote:</a:t>
            </a:r>
            <a:endParaRPr lang="en-PH" sz="2800" dirty="0"/>
          </a:p>
        </p:txBody>
      </p:sp>
      <p:sp>
        <p:nvSpPr>
          <p:cNvPr id="4" name="Content Placeholder 3"/>
          <p:cNvSpPr>
            <a:spLocks noGrp="1"/>
          </p:cNvSpPr>
          <p:nvPr>
            <p:ph sz="half" idx="2"/>
          </p:nvPr>
        </p:nvSpPr>
        <p:spPr/>
        <p:txBody>
          <a:bodyPr/>
          <a:lstStyle/>
          <a:p>
            <a:r>
              <a:rPr lang="en-US" sz="4400" dirty="0" smtClean="0"/>
              <a:t>“Whatever can happen at any time can happen </a:t>
            </a:r>
            <a:r>
              <a:rPr lang="en-US" sz="4400" dirty="0" smtClean="0">
                <a:solidFill>
                  <a:srgbClr val="C00000"/>
                </a:solidFill>
              </a:rPr>
              <a:t>today</a:t>
            </a:r>
            <a:r>
              <a:rPr lang="en-US" sz="4400" dirty="0" smtClean="0"/>
              <a:t>.” </a:t>
            </a:r>
          </a:p>
          <a:p>
            <a:endParaRPr lang="en-PH" dirty="0"/>
          </a:p>
        </p:txBody>
      </p:sp>
      <p:sp>
        <p:nvSpPr>
          <p:cNvPr id="10" name="Text Placeholder 9"/>
          <p:cNvSpPr>
            <a:spLocks noGrp="1"/>
          </p:cNvSpPr>
          <p:nvPr>
            <p:ph type="body" sz="quarter" idx="3"/>
          </p:nvPr>
        </p:nvSpPr>
        <p:spPr>
          <a:xfrm>
            <a:off x="5181600" y="457200"/>
            <a:ext cx="3508375" cy="639762"/>
          </a:xfrm>
        </p:spPr>
        <p:txBody>
          <a:bodyPr>
            <a:noAutofit/>
          </a:bodyPr>
          <a:lstStyle/>
          <a:p>
            <a:r>
              <a:rPr lang="en-PH" sz="3600" dirty="0" smtClean="0"/>
              <a:t>REASON page 37</a:t>
            </a:r>
            <a:endParaRPr lang="en-PH" sz="3600" dirty="0"/>
          </a:p>
        </p:txBody>
      </p:sp>
      <p:sp>
        <p:nvSpPr>
          <p:cNvPr id="11" name="Content Placeholder 10"/>
          <p:cNvSpPr>
            <a:spLocks noGrp="1"/>
          </p:cNvSpPr>
          <p:nvPr>
            <p:ph sz="quarter" idx="4"/>
          </p:nvPr>
        </p:nvSpPr>
        <p:spPr>
          <a:xfrm>
            <a:off x="4645025" y="2057400"/>
            <a:ext cx="4041775" cy="4068763"/>
          </a:xfrm>
        </p:spPr>
        <p:txBody>
          <a:bodyPr>
            <a:noAutofit/>
          </a:bodyPr>
          <a:lstStyle/>
          <a:p>
            <a:r>
              <a:rPr lang="en-PH" sz="4400" dirty="0" smtClean="0"/>
              <a:t>Her husband’s death happened “at the end of a </a:t>
            </a:r>
            <a:r>
              <a:rPr lang="en-PH" sz="4400" u="sng" dirty="0" smtClean="0"/>
              <a:t>perfectly ordinary day</a:t>
            </a:r>
            <a:r>
              <a:rPr lang="en-PH" sz="4400" dirty="0" smtClean="0"/>
              <a:t>.”</a:t>
            </a:r>
            <a:endParaRPr lang="en-PH"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lnSpcReduction="10000"/>
          </a:bodyPr>
          <a:lstStyle/>
          <a:p>
            <a:pPr>
              <a:buNone/>
            </a:pPr>
            <a:endParaRPr lang="en-US" sz="2400" dirty="0" smtClean="0">
              <a:solidFill>
                <a:schemeClr val="bg1"/>
              </a:solidFill>
            </a:endParaRPr>
          </a:p>
          <a:p>
            <a:r>
              <a:rPr lang="en-US" sz="5700" dirty="0" smtClean="0"/>
              <a:t>Public </a:t>
            </a:r>
            <a:r>
              <a:rPr lang="en-US" sz="5700" dirty="0"/>
              <a:t>clocks in Europe in the Middle Ages </a:t>
            </a:r>
            <a:r>
              <a:rPr lang="en-US" sz="5700" dirty="0" smtClean="0"/>
              <a:t>(5</a:t>
            </a:r>
            <a:r>
              <a:rPr lang="en-US" sz="5700" baseline="30000" dirty="0" smtClean="0"/>
              <a:t>th</a:t>
            </a:r>
            <a:r>
              <a:rPr lang="en-US" sz="5700" dirty="0" smtClean="0"/>
              <a:t> to 15</a:t>
            </a:r>
            <a:r>
              <a:rPr lang="en-US" sz="5700" baseline="30000" dirty="0" smtClean="0"/>
              <a:t>th</a:t>
            </a:r>
            <a:r>
              <a:rPr lang="en-US" sz="5700" dirty="0" smtClean="0"/>
              <a:t> Century) were </a:t>
            </a:r>
            <a:r>
              <a:rPr lang="en-US" sz="5700" dirty="0"/>
              <a:t>decorated with the </a:t>
            </a:r>
            <a:r>
              <a:rPr lang="en-US" sz="5700" dirty="0" smtClean="0"/>
              <a:t>Latin </a:t>
            </a:r>
            <a:r>
              <a:rPr lang="en-US" sz="5700" dirty="0"/>
              <a:t>words</a:t>
            </a:r>
            <a:r>
              <a:rPr lang="en-US" sz="5700" dirty="0" smtClean="0"/>
              <a:t>: “</a:t>
            </a:r>
            <a:r>
              <a:rPr lang="en-US" sz="5700" dirty="0" err="1"/>
              <a:t>Ultima</a:t>
            </a:r>
            <a:r>
              <a:rPr lang="en-US" sz="5700" dirty="0"/>
              <a:t> </a:t>
            </a:r>
            <a:r>
              <a:rPr lang="en-US" sz="5700" dirty="0" err="1"/>
              <a:t>Forsan</a:t>
            </a:r>
            <a:r>
              <a:rPr lang="en-US" sz="5700" dirty="0"/>
              <a:t>” </a:t>
            </a:r>
            <a:r>
              <a:rPr lang="en-US" sz="5700" dirty="0" smtClean="0"/>
              <a:t>meaning, </a:t>
            </a:r>
            <a:r>
              <a:rPr lang="en-US" sz="5700" dirty="0">
                <a:solidFill>
                  <a:srgbClr val="FF0000"/>
                </a:solidFill>
              </a:rPr>
              <a:t>“Perhaps the last [hour</a:t>
            </a:r>
            <a:r>
              <a:rPr lang="en-US" sz="5700" dirty="0" smtClean="0">
                <a:solidFill>
                  <a:srgbClr val="FF0000"/>
                </a:solidFill>
              </a:rPr>
              <a:t>].</a:t>
            </a:r>
            <a:r>
              <a:rPr lang="en-US" sz="5700" dirty="0" smtClean="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sz="3600" dirty="0" smtClean="0"/>
              <a:t>Timepieces were formerly an apt reminder that our time on Earth grows shorter with each passing minute</a:t>
            </a:r>
            <a:r>
              <a:rPr lang="en-PH" dirty="0" smtClean="0"/>
              <a:t>.</a:t>
            </a:r>
            <a:endParaRPr lang="en-PH" dirty="0"/>
          </a:p>
        </p:txBody>
      </p:sp>
      <p:pic>
        <p:nvPicPr>
          <p:cNvPr id="4" name="Content Placeholder 3" descr="Rudis Sylva RS12 Grand Art Horloger Harmonious Oscillator (13).jpg"/>
          <p:cNvPicPr>
            <a:picLocks noGrp="1" noChangeAspect="1"/>
          </p:cNvPicPr>
          <p:nvPr>
            <p:ph idx="1"/>
          </p:nvPr>
        </p:nvPicPr>
        <p:blipFill>
          <a:blip r:embed="rId2" cstate="print"/>
          <a:stretch>
            <a:fillRect/>
          </a:stretch>
        </p:blipFill>
        <p:spPr>
          <a:xfrm>
            <a:off x="1600200" y="2057400"/>
            <a:ext cx="5802517"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a:bodyPr>
          <a:lstStyle/>
          <a:p>
            <a:r>
              <a:rPr lang="en-PH" sz="4000" dirty="0" smtClean="0"/>
              <a:t>Sudden or premature death was common in the medieval period. People lived to an average age of 30.</a:t>
            </a:r>
          </a:p>
          <a:p>
            <a:r>
              <a:rPr lang="en-PH" sz="4000" dirty="0" smtClean="0"/>
              <a:t>“People often worried about ‘sudden death’ (whether in battle, from natural causes, by execution, or an accident) and what would happen to those who died without time to prepare and receive the last rites.”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a:bodyPr>
          <a:lstStyle/>
          <a:p>
            <a:r>
              <a:rPr lang="en-PH" sz="4400" dirty="0" smtClean="0"/>
              <a:t>But if we think about it, this has not changed today, or will not in the future. Human life has always been fleeting and unpredictable. We don’t know when our last hour will be, but for sure it will come. Are we prepared? </a:t>
            </a:r>
          </a:p>
          <a:p>
            <a:endParaRPr lang="en-PH"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905000"/>
            <a:ext cx="7696200" cy="4221163"/>
          </a:xfrm>
        </p:spPr>
        <p:txBody>
          <a:bodyPr/>
          <a:lstStyle/>
          <a:p>
            <a:r>
              <a:rPr lang="en-US" sz="4000" dirty="0" smtClean="0"/>
              <a:t>Life is described as a journey. We travel from one day to the next, and from place to place, always moving forward in time. We cannot go backwards in time.</a:t>
            </a:r>
          </a:p>
          <a:p>
            <a:pPr>
              <a:buNone/>
            </a:pPr>
            <a:endParaRPr lang="en-US" sz="800" dirty="0" smtClean="0"/>
          </a:p>
        </p:txBody>
      </p:sp>
      <p:sp>
        <p:nvSpPr>
          <p:cNvPr id="7"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r>
              <a:rPr lang="en-US" sz="4000" b="1" dirty="0">
                <a:solidFill>
                  <a:schemeClr val="tx2">
                    <a:lumMod val="10000"/>
                  </a:schemeClr>
                </a:solidFill>
                <a:latin typeface="Leelawadee" pitchFamily="34" charset="-34"/>
                <a:cs typeface="Leelawadee" pitchFamily="34" charset="-34"/>
              </a:rPr>
              <a:t>Life is a journey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92500" lnSpcReduction="10000"/>
          </a:bodyPr>
          <a:lstStyle/>
          <a:p>
            <a:pPr>
              <a:buNone/>
            </a:pPr>
            <a:r>
              <a:rPr lang="en-US" dirty="0"/>
              <a:t> </a:t>
            </a:r>
            <a:endParaRPr lang="en-US" dirty="0" smtClean="0"/>
          </a:p>
          <a:p>
            <a:pPr>
              <a:buNone/>
            </a:pPr>
            <a:r>
              <a:rPr lang="en-US" sz="4300" i="1" dirty="0" smtClean="0">
                <a:solidFill>
                  <a:schemeClr val="accent5"/>
                </a:solidFill>
              </a:rPr>
              <a:t>Life </a:t>
            </a:r>
            <a:r>
              <a:rPr lang="en-US" sz="4300" i="1" dirty="0">
                <a:solidFill>
                  <a:schemeClr val="accent5"/>
                </a:solidFill>
              </a:rPr>
              <a:t>is short and shortly it will end</a:t>
            </a:r>
            <a:endParaRPr lang="en-US" sz="4300" dirty="0">
              <a:solidFill>
                <a:schemeClr val="accent5"/>
              </a:solidFill>
            </a:endParaRPr>
          </a:p>
          <a:p>
            <a:pPr>
              <a:buNone/>
            </a:pPr>
            <a:r>
              <a:rPr lang="en-US" sz="4300" i="1" dirty="0">
                <a:solidFill>
                  <a:schemeClr val="accent5"/>
                </a:solidFill>
              </a:rPr>
              <a:t>Death comes quicker than you think.</a:t>
            </a:r>
            <a:endParaRPr lang="en-US" sz="4300" dirty="0">
              <a:solidFill>
                <a:schemeClr val="accent5"/>
              </a:solidFill>
            </a:endParaRPr>
          </a:p>
          <a:p>
            <a:pPr>
              <a:buNone/>
            </a:pPr>
            <a:r>
              <a:rPr lang="en-US" sz="4300" i="1" dirty="0">
                <a:solidFill>
                  <a:schemeClr val="accent5"/>
                </a:solidFill>
              </a:rPr>
              <a:t>It takes everything away, </a:t>
            </a:r>
            <a:endParaRPr lang="en-US" sz="4300" i="1" dirty="0" smtClean="0">
              <a:solidFill>
                <a:schemeClr val="accent5"/>
              </a:solidFill>
            </a:endParaRPr>
          </a:p>
          <a:p>
            <a:pPr>
              <a:buNone/>
            </a:pPr>
            <a:r>
              <a:rPr lang="en-US" sz="4300" i="1" dirty="0" smtClean="0">
                <a:solidFill>
                  <a:schemeClr val="accent5"/>
                </a:solidFill>
              </a:rPr>
              <a:t>but </a:t>
            </a:r>
            <a:r>
              <a:rPr lang="en-US" sz="4300" i="1" dirty="0">
                <a:solidFill>
                  <a:schemeClr val="accent5"/>
                </a:solidFill>
              </a:rPr>
              <a:t>takes pity on no one.</a:t>
            </a:r>
            <a:endParaRPr lang="en-US" sz="4300" dirty="0">
              <a:solidFill>
                <a:schemeClr val="accent5"/>
              </a:solidFill>
            </a:endParaRPr>
          </a:p>
          <a:p>
            <a:pPr>
              <a:buNone/>
            </a:pPr>
            <a:r>
              <a:rPr lang="en-US" sz="4300" i="1" dirty="0">
                <a:solidFill>
                  <a:schemeClr val="accent5"/>
                </a:solidFill>
              </a:rPr>
              <a:t>We hasten </a:t>
            </a:r>
            <a:r>
              <a:rPr lang="en-US" sz="4300" i="1" dirty="0" smtClean="0">
                <a:solidFill>
                  <a:schemeClr val="accent5"/>
                </a:solidFill>
              </a:rPr>
              <a:t>towards death…</a:t>
            </a:r>
            <a:endParaRPr lang="en-US" sz="4300" dirty="0" smtClean="0">
              <a:solidFill>
                <a:schemeClr val="accent5"/>
              </a:solidFill>
            </a:endParaRPr>
          </a:p>
          <a:p>
            <a:pPr>
              <a:buNone/>
            </a:pPr>
            <a:r>
              <a:rPr lang="en-US" i="1" dirty="0" smtClean="0"/>
              <a:t>                                      -</a:t>
            </a:r>
            <a:r>
              <a:rPr lang="en-US" i="1" dirty="0" err="1" smtClean="0"/>
              <a:t>Vermell</a:t>
            </a:r>
            <a:r>
              <a:rPr lang="en-US" i="1" dirty="0" smtClean="0"/>
              <a:t> de Montserrat, 1399</a:t>
            </a:r>
            <a:endParaRPr lang="en-US" dirty="0" smtClean="0"/>
          </a:p>
          <a:p>
            <a:pPr>
              <a:buNone/>
            </a:pPr>
            <a:r>
              <a:rPr lang="en-US" dirty="0"/>
              <a:t> </a:t>
            </a:r>
          </a:p>
          <a:p>
            <a:r>
              <a:rPr lang="en-US" sz="5200" dirty="0">
                <a:solidFill>
                  <a:schemeClr val="accent4">
                    <a:lumMod val="50000"/>
                  </a:schemeClr>
                </a:solidFill>
              </a:rPr>
              <a:t>But are we prepared</a:t>
            </a:r>
            <a:r>
              <a:rPr lang="en-US" sz="5200" dirty="0" smtClean="0">
                <a:solidFill>
                  <a:schemeClr val="accent4">
                    <a:lumMod val="50000"/>
                  </a:schemeClr>
                </a:solidFill>
              </a:rPr>
              <a:t>? </a:t>
            </a:r>
            <a:endParaRPr lang="en-US" sz="5200" dirty="0">
              <a:solidFill>
                <a:schemeClr val="accent4">
                  <a:lumMod val="50000"/>
                </a:schemeClr>
              </a:solidFill>
            </a:endParaRPr>
          </a:p>
          <a:p>
            <a:pPr>
              <a:buNone/>
            </a:pPr>
            <a:r>
              <a:rPr lang="en-US"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19200"/>
            <a:ext cx="7391400" cy="4906963"/>
          </a:xfrm>
        </p:spPr>
        <p:txBody>
          <a:bodyPr>
            <a:normAutofit/>
          </a:bodyPr>
          <a:lstStyle/>
          <a:p>
            <a:r>
              <a:rPr lang="en-US" sz="5400" dirty="0" smtClean="0">
                <a:solidFill>
                  <a:schemeClr val="accent4">
                    <a:lumMod val="50000"/>
                  </a:schemeClr>
                </a:solidFill>
              </a:rPr>
              <a:t>What does it mean to be prepared? </a:t>
            </a:r>
          </a:p>
          <a:p>
            <a:r>
              <a:rPr lang="en-US" sz="5400" dirty="0" smtClean="0">
                <a:solidFill>
                  <a:schemeClr val="accent4">
                    <a:lumMod val="50000"/>
                  </a:schemeClr>
                </a:solidFill>
              </a:rPr>
              <a:t>This is the purpose of listening to Buddhism.</a:t>
            </a:r>
            <a:endParaRPr lang="en-US" sz="5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vert="horz" lIns="91440" tIns="45720" rIns="91440" bIns="45720" rtlCol="0">
            <a:normAutofit/>
          </a:bodyPr>
          <a:lstStyle/>
          <a:p>
            <a:r>
              <a:rPr lang="en-US" sz="4400" dirty="0"/>
              <a:t>People prepare for old age, which may never come, but no one prepares for death which for sure will come</a:t>
            </a:r>
            <a:r>
              <a:rPr lang="en-US" sz="4400" dirty="0" smtClean="0"/>
              <a:t>.</a:t>
            </a:r>
            <a:endParaRPr lang="en-US" sz="4400" dirty="0"/>
          </a:p>
          <a:p>
            <a:r>
              <a:rPr lang="en-US" sz="4400" dirty="0"/>
              <a:t>The sole purpose of listening to Buddhism is to clarify what happens in the afterlife</a:t>
            </a:r>
            <a:r>
              <a:rPr lang="en-US" sz="4400" dirty="0" smtClean="0"/>
              <a:t>. </a:t>
            </a:r>
            <a:endParaRPr lang="en-US" sz="4400" dirty="0"/>
          </a:p>
          <a:p>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r>
              <a:rPr lang="en-US" sz="4000" b="1" dirty="0">
                <a:solidFill>
                  <a:schemeClr val="tx2">
                    <a:lumMod val="10000"/>
                  </a:schemeClr>
                </a:solidFill>
                <a:latin typeface="Leelawadee" pitchFamily="34" charset="-34"/>
                <a:cs typeface="Leelawadee" pitchFamily="34" charset="-34"/>
              </a:rPr>
              <a:t>We have a destination</a:t>
            </a:r>
          </a:p>
        </p:txBody>
      </p:sp>
      <p:sp>
        <p:nvSpPr>
          <p:cNvPr id="3" name="Content Placeholder 2"/>
          <p:cNvSpPr>
            <a:spLocks noGrp="1"/>
          </p:cNvSpPr>
          <p:nvPr>
            <p:ph idx="1"/>
          </p:nvPr>
        </p:nvSpPr>
        <p:spPr>
          <a:xfrm>
            <a:off x="457200" y="1371600"/>
            <a:ext cx="8229600" cy="5257800"/>
          </a:xfrm>
        </p:spPr>
        <p:txBody>
          <a:bodyPr vert="horz" lIns="91440" tIns="45720" rIns="91440" bIns="45720" rtlCol="0">
            <a:normAutofit lnSpcReduction="10000"/>
          </a:bodyPr>
          <a:lstStyle/>
          <a:p>
            <a:r>
              <a:rPr lang="en-US" sz="4400" dirty="0" smtClean="0"/>
              <a:t>Every  journey has a destination. But on this journey of life we </a:t>
            </a:r>
            <a:r>
              <a:rPr lang="en-US" sz="4400" dirty="0"/>
              <a:t>don’t know </a:t>
            </a:r>
            <a:r>
              <a:rPr lang="en-US" sz="4400" dirty="0" smtClean="0"/>
              <a:t>what awaits us in the destination of the afterlife. </a:t>
            </a:r>
            <a:r>
              <a:rPr lang="en-US" sz="4400" dirty="0"/>
              <a:t>Our destination </a:t>
            </a:r>
            <a:r>
              <a:rPr lang="en-US" sz="4400" dirty="0" smtClean="0"/>
              <a:t>is therefore </a:t>
            </a:r>
            <a:r>
              <a:rPr lang="en-US" sz="4400" dirty="0"/>
              <a:t>“dark</a:t>
            </a:r>
            <a:r>
              <a:rPr lang="en-US" sz="4400" dirty="0" smtClean="0"/>
              <a:t>.” We are ignorant of this certain future. We are like ignorant travelers on a journey.</a:t>
            </a:r>
          </a:p>
          <a:p>
            <a:pPr>
              <a:buNone/>
            </a:pPr>
            <a:endParaRPr lang="en-US" sz="4000" dirty="0"/>
          </a:p>
          <a:p>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sz="4800" dirty="0" smtClean="0"/>
              <a:t>“Because we are running in the dark, nothing we may happen to pick up along the way can provide heartfelt cheer.” (p.41 REASON)</a:t>
            </a:r>
          </a:p>
          <a:p>
            <a:r>
              <a:rPr lang="en-US" sz="4800" dirty="0" smtClean="0"/>
              <a:t>For this reason we cannot have true peace of mind now. </a:t>
            </a:r>
          </a:p>
          <a:p>
            <a:endParaRPr lang="en-US" sz="4800"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vert="horz" lIns="91440" tIns="45720" rIns="91440" bIns="45720" rtlCol="0">
            <a:normAutofit/>
          </a:bodyPr>
          <a:lstStyle/>
          <a:p>
            <a:r>
              <a:rPr lang="en-US" sz="4800" dirty="0"/>
              <a:t>Our greatest issue is this darkness of the afterlife. </a:t>
            </a:r>
            <a:r>
              <a:rPr lang="en-US" sz="4800" dirty="0" smtClean="0"/>
              <a:t>However</a:t>
            </a:r>
            <a:r>
              <a:rPr lang="en-US" sz="4800" dirty="0"/>
              <a:t>, we are not concerned about </a:t>
            </a:r>
            <a:r>
              <a:rPr lang="en-US" sz="4800" dirty="0" smtClean="0"/>
              <a:t>it. We don’t want to look at it. For this reason it is the </a:t>
            </a:r>
            <a:r>
              <a:rPr lang="en-US" sz="4800" dirty="0"/>
              <a:t>greatest concern</a:t>
            </a:r>
            <a:r>
              <a:rPr lang="en-US" sz="4800" dirty="0" smtClean="0"/>
              <a:t>. </a:t>
            </a:r>
          </a:p>
          <a:p>
            <a:endParaRPr lang="en-US" sz="4000" dirty="0"/>
          </a:p>
          <a:p>
            <a:pPr>
              <a:buNone/>
            </a:pP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4038600" cy="6248400"/>
          </a:xfrm>
        </p:spPr>
        <p:txBody>
          <a:bodyPr>
            <a:normAutofit fontScale="92500" lnSpcReduction="10000"/>
          </a:bodyPr>
          <a:lstStyle/>
          <a:p>
            <a:r>
              <a:rPr lang="en-US" sz="4800" dirty="0" smtClean="0"/>
              <a:t>The afterlife is a matter of “now.” But we don’t feel that we will die now. We think death is an event far into the future. </a:t>
            </a:r>
          </a:p>
          <a:p>
            <a:endParaRPr lang="en-US" dirty="0"/>
          </a:p>
        </p:txBody>
      </p:sp>
      <p:sp>
        <p:nvSpPr>
          <p:cNvPr id="5" name="Content Placeholder 4"/>
          <p:cNvSpPr>
            <a:spLocks noGrp="1"/>
          </p:cNvSpPr>
          <p:nvPr>
            <p:ph sz="half" idx="2"/>
          </p:nvPr>
        </p:nvSpPr>
        <p:spPr>
          <a:xfrm>
            <a:off x="4648200" y="228600"/>
            <a:ext cx="4267200" cy="6629400"/>
          </a:xfrm>
        </p:spPr>
        <p:txBody>
          <a:bodyPr>
            <a:normAutofit fontScale="92500" lnSpcReduction="10000"/>
          </a:bodyPr>
          <a:lstStyle/>
          <a:p>
            <a:pPr>
              <a:buNone/>
            </a:pPr>
            <a:r>
              <a:rPr lang="en-US" dirty="0" smtClean="0"/>
              <a:t>   </a:t>
            </a:r>
            <a:r>
              <a:rPr lang="en-US" sz="4300" i="1" dirty="0" smtClean="0">
                <a:solidFill>
                  <a:srgbClr val="00B050"/>
                </a:solidFill>
              </a:rPr>
              <a:t>“All this time it was only other people who died, or so I had assumed. Now the thought of my own death is more than I can bear.”</a:t>
            </a:r>
          </a:p>
          <a:p>
            <a:pPr>
              <a:buNone/>
            </a:pPr>
            <a:r>
              <a:rPr lang="en-US" sz="3900" dirty="0" smtClean="0"/>
              <a:t>   - A physician on his deathbed</a:t>
            </a:r>
            <a:endParaRPr lang="en-US" sz="3900" i="1" dirty="0" smtClean="0">
              <a:solidFill>
                <a:srgbClr val="00B050"/>
              </a:solidFill>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r>
              <a:rPr lang="en-US" sz="4000" b="1" dirty="0" smtClean="0">
                <a:solidFill>
                  <a:schemeClr val="tx2">
                    <a:lumMod val="10000"/>
                  </a:schemeClr>
                </a:solidFill>
                <a:latin typeface="Leelawadee" pitchFamily="34" charset="-34"/>
                <a:cs typeface="Leelawadee" pitchFamily="34" charset="-34"/>
              </a:rPr>
              <a:t>Confronting death</a:t>
            </a:r>
            <a:endParaRPr lang="en-US" sz="4000" b="1" dirty="0">
              <a:solidFill>
                <a:schemeClr val="tx2">
                  <a:lumMod val="10000"/>
                </a:schemeClr>
              </a:solidFill>
              <a:latin typeface="Leelawadee" pitchFamily="34" charset="-34"/>
              <a:cs typeface="Leelawadee" pitchFamily="34" charset="-34"/>
            </a:endParaRPr>
          </a:p>
        </p:txBody>
      </p:sp>
      <p:sp>
        <p:nvSpPr>
          <p:cNvPr id="8" name="Content Placeholder 7"/>
          <p:cNvSpPr>
            <a:spLocks noGrp="1"/>
          </p:cNvSpPr>
          <p:nvPr>
            <p:ph idx="1"/>
          </p:nvPr>
        </p:nvSpPr>
        <p:spPr>
          <a:xfrm>
            <a:off x="457200" y="1600200"/>
            <a:ext cx="8229600" cy="5105400"/>
          </a:xfrm>
        </p:spPr>
        <p:txBody>
          <a:bodyPr>
            <a:normAutofit fontScale="85000" lnSpcReduction="20000"/>
          </a:bodyPr>
          <a:lstStyle/>
          <a:p>
            <a:pPr>
              <a:buNone/>
            </a:pPr>
            <a:endParaRPr lang="en-US" sz="3600" dirty="0" smtClean="0"/>
          </a:p>
          <a:p>
            <a:pPr>
              <a:buNone/>
            </a:pPr>
            <a:r>
              <a:rPr lang="en-US" sz="5600" dirty="0" smtClean="0">
                <a:solidFill>
                  <a:srgbClr val="FF0000"/>
                </a:solidFill>
              </a:rPr>
              <a:t>Tiger </a:t>
            </a:r>
            <a:r>
              <a:rPr lang="en-US" sz="5600" dirty="0" smtClean="0">
                <a:solidFill>
                  <a:srgbClr val="FF0000"/>
                </a:solidFill>
              </a:rPr>
              <a:t>in a cage </a:t>
            </a:r>
            <a:r>
              <a:rPr lang="en-US" sz="5600" dirty="0" smtClean="0"/>
              <a:t>= Death </a:t>
            </a:r>
            <a:r>
              <a:rPr lang="en-US" sz="5600" dirty="0" smtClean="0"/>
              <a:t>as we imagine it.</a:t>
            </a:r>
            <a:endParaRPr lang="en-US" sz="5600" dirty="0" smtClean="0"/>
          </a:p>
          <a:p>
            <a:pPr>
              <a:buNone/>
            </a:pPr>
            <a:endParaRPr lang="en-US" sz="5600" dirty="0"/>
          </a:p>
          <a:p>
            <a:pPr>
              <a:buNone/>
            </a:pPr>
            <a:r>
              <a:rPr lang="en-US" sz="5600" dirty="0" smtClean="0">
                <a:solidFill>
                  <a:srgbClr val="FF0000"/>
                </a:solidFill>
              </a:rPr>
              <a:t>Tiger in the mountain </a:t>
            </a:r>
            <a:r>
              <a:rPr lang="en-US" sz="5600" dirty="0" smtClean="0"/>
              <a:t>= the real experience of death.</a:t>
            </a:r>
          </a:p>
          <a:p>
            <a:pPr>
              <a:buNone/>
            </a:pPr>
            <a:endParaRPr lang="en-US" sz="3600" dirty="0" smtClean="0"/>
          </a:p>
          <a:p>
            <a:pPr>
              <a:buNone/>
            </a:pPr>
            <a:r>
              <a:rPr lang="en-US" sz="3600" dirty="0" smtClean="0"/>
              <a:t>                                           </a:t>
            </a:r>
            <a:r>
              <a:rPr lang="en-US" sz="3600" dirty="0" smtClean="0"/>
              <a:t>              (</a:t>
            </a:r>
            <a:r>
              <a:rPr lang="en-US" sz="2800" dirty="0" smtClean="0"/>
              <a:t>REASON </a:t>
            </a:r>
            <a:r>
              <a:rPr lang="en-US" sz="2800" dirty="0" smtClean="0"/>
              <a:t>page </a:t>
            </a:r>
            <a:r>
              <a:rPr lang="en-US" sz="2800" dirty="0" smtClean="0"/>
              <a:t>64)</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20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r>
              <a:rPr lang="en-US" sz="4000" b="1" dirty="0" smtClean="0">
                <a:solidFill>
                  <a:schemeClr val="tx2">
                    <a:lumMod val="10000"/>
                  </a:schemeClr>
                </a:solidFill>
                <a:latin typeface="Leelawadee" pitchFamily="34" charset="-34"/>
                <a:cs typeface="Leelawadee" pitchFamily="34" charset="-34"/>
              </a:rPr>
              <a:t>Lion i</a:t>
            </a:r>
            <a:r>
              <a:rPr lang="en-US" sz="4000" b="1" dirty="0" smtClean="0">
                <a:solidFill>
                  <a:schemeClr val="tx2">
                    <a:lumMod val="10000"/>
                  </a:schemeClr>
                </a:solidFill>
                <a:latin typeface="Leelawadee" pitchFamily="34" charset="-34"/>
                <a:cs typeface="Leelawadee" pitchFamily="34" charset="-34"/>
              </a:rPr>
              <a:t>n </a:t>
            </a:r>
            <a:r>
              <a:rPr lang="en-US" sz="4000" b="1" dirty="0" smtClean="0">
                <a:solidFill>
                  <a:schemeClr val="tx2">
                    <a:lumMod val="10000"/>
                  </a:schemeClr>
                </a:solidFill>
                <a:latin typeface="Leelawadee" pitchFamily="34" charset="-34"/>
                <a:cs typeface="Leelawadee" pitchFamily="34" charset="-34"/>
              </a:rPr>
              <a:t>a cage; lion in the jungle</a:t>
            </a:r>
            <a:endParaRPr lang="en-US" sz="4000" b="1" dirty="0">
              <a:solidFill>
                <a:schemeClr val="tx2">
                  <a:lumMod val="10000"/>
                </a:schemeClr>
              </a:solidFill>
              <a:latin typeface="Leelawadee" pitchFamily="34" charset="-34"/>
              <a:cs typeface="Leelawadee" pitchFamily="34" charset="-34"/>
            </a:endParaRPr>
          </a:p>
        </p:txBody>
      </p:sp>
      <p:sp>
        <p:nvSpPr>
          <p:cNvPr id="14" name="Text Placeholder 13"/>
          <p:cNvSpPr>
            <a:spLocks noGrp="1"/>
          </p:cNvSpPr>
          <p:nvPr>
            <p:ph type="body" idx="1"/>
          </p:nvPr>
        </p:nvSpPr>
        <p:spPr>
          <a:xfrm>
            <a:off x="457200" y="1535112"/>
            <a:ext cx="4040188" cy="827087"/>
          </a:xfrm>
        </p:spPr>
        <p:txBody>
          <a:bodyPr>
            <a:normAutofit fontScale="25000" lnSpcReduction="20000"/>
          </a:bodyPr>
          <a:lstStyle/>
          <a:p>
            <a:pPr algn="ctr"/>
            <a:r>
              <a:rPr lang="en-US" sz="9600" dirty="0" smtClean="0"/>
              <a:t>I</a:t>
            </a:r>
            <a:r>
              <a:rPr lang="en-US" sz="9600" dirty="0" smtClean="0"/>
              <a:t>n </a:t>
            </a:r>
            <a:r>
              <a:rPr lang="en-US" sz="9600" dirty="0" smtClean="0"/>
              <a:t>a </a:t>
            </a:r>
            <a:r>
              <a:rPr lang="en-US" sz="9600" dirty="0" smtClean="0"/>
              <a:t>cage; we </a:t>
            </a:r>
            <a:r>
              <a:rPr lang="en-US" sz="9600" dirty="0" smtClean="0"/>
              <a:t>can </a:t>
            </a:r>
          </a:p>
          <a:p>
            <a:pPr algn="ctr"/>
            <a:r>
              <a:rPr lang="en-US" sz="9600" dirty="0" smtClean="0"/>
              <a:t>watch unconcerned.</a:t>
            </a:r>
          </a:p>
          <a:p>
            <a:pPr algn="ctr"/>
            <a:r>
              <a:rPr lang="en-US" sz="3200" dirty="0" smtClean="0"/>
              <a:t> </a:t>
            </a:r>
            <a:endParaRPr lang="en-US" sz="3200" dirty="0"/>
          </a:p>
        </p:txBody>
      </p:sp>
      <p:pic>
        <p:nvPicPr>
          <p:cNvPr id="13" name="Content Placeholder 12" descr="mgm lions 2.jpg"/>
          <p:cNvPicPr>
            <a:picLocks noGrp="1" noChangeAspect="1"/>
          </p:cNvPicPr>
          <p:nvPr>
            <p:ph sz="half" idx="2"/>
          </p:nvPr>
        </p:nvPicPr>
        <p:blipFill>
          <a:blip r:embed="rId2" cstate="print"/>
          <a:stretch>
            <a:fillRect/>
          </a:stretch>
        </p:blipFill>
        <p:spPr>
          <a:xfrm>
            <a:off x="381000" y="2362200"/>
            <a:ext cx="4041775" cy="3657600"/>
          </a:xfrm>
        </p:spPr>
      </p:pic>
      <p:sp>
        <p:nvSpPr>
          <p:cNvPr id="15" name="Text Placeholder 14"/>
          <p:cNvSpPr>
            <a:spLocks noGrp="1"/>
          </p:cNvSpPr>
          <p:nvPr>
            <p:ph type="body" sz="quarter" idx="3"/>
          </p:nvPr>
        </p:nvSpPr>
        <p:spPr/>
        <p:txBody>
          <a:bodyPr>
            <a:normAutofit fontScale="70000" lnSpcReduction="20000"/>
          </a:bodyPr>
          <a:lstStyle/>
          <a:p>
            <a:r>
              <a:rPr lang="en-US" sz="3200" dirty="0" smtClean="0"/>
              <a:t>But cannot feel the same way face to face in the jungle.</a:t>
            </a:r>
            <a:endParaRPr lang="en-US" sz="3200" dirty="0"/>
          </a:p>
        </p:txBody>
      </p:sp>
      <p:pic>
        <p:nvPicPr>
          <p:cNvPr id="1026" name="Picture 2" descr="C:\Users\PC\Pictures\lion.jpg"/>
          <p:cNvPicPr>
            <a:picLocks noChangeAspect="1" noChangeArrowheads="1"/>
          </p:cNvPicPr>
          <p:nvPr/>
        </p:nvPicPr>
        <p:blipFill>
          <a:blip r:embed="rId3" cstate="print"/>
          <a:srcRect/>
          <a:stretch>
            <a:fillRect/>
          </a:stretch>
        </p:blipFill>
        <p:spPr bwMode="auto">
          <a:xfrm>
            <a:off x="4572000" y="2362200"/>
            <a:ext cx="4063999" cy="3657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020762"/>
          </a:xfr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fontScale="90000"/>
          </a:bodyPr>
          <a:lstStyle/>
          <a:p>
            <a:r>
              <a:rPr lang="en-US" sz="4000" b="1" dirty="0">
                <a:solidFill>
                  <a:schemeClr val="tx2">
                    <a:lumMod val="10000"/>
                  </a:schemeClr>
                </a:solidFill>
                <a:latin typeface="Leelawadee" pitchFamily="34" charset="-34"/>
                <a:cs typeface="Leelawadee" pitchFamily="34" charset="-34"/>
              </a:rPr>
              <a:t/>
            </a:r>
            <a:br>
              <a:rPr lang="en-US" sz="4000" b="1" dirty="0">
                <a:solidFill>
                  <a:schemeClr val="tx2">
                    <a:lumMod val="10000"/>
                  </a:schemeClr>
                </a:solidFill>
                <a:latin typeface="Leelawadee" pitchFamily="34" charset="-34"/>
                <a:cs typeface="Leelawadee" pitchFamily="34" charset="-34"/>
              </a:rPr>
            </a:br>
            <a:r>
              <a:rPr lang="en-US" sz="4000" b="1" dirty="0">
                <a:solidFill>
                  <a:schemeClr val="tx2">
                    <a:lumMod val="10000"/>
                  </a:schemeClr>
                </a:solidFill>
                <a:latin typeface="Leelawadee" pitchFamily="34" charset="-34"/>
                <a:cs typeface="Leelawadee" pitchFamily="34" charset="-34"/>
              </a:rPr>
              <a:t>Memento </a:t>
            </a:r>
            <a:r>
              <a:rPr lang="en-US" sz="4000" b="1" dirty="0" smtClean="0">
                <a:solidFill>
                  <a:schemeClr val="tx2">
                    <a:lumMod val="10000"/>
                  </a:schemeClr>
                </a:solidFill>
                <a:latin typeface="Leelawadee" pitchFamily="34" charset="-34"/>
                <a:cs typeface="Leelawadee" pitchFamily="34" charset="-34"/>
              </a:rPr>
              <a:t>Mori </a:t>
            </a:r>
            <a:r>
              <a:rPr lang="en-US" sz="4000" b="1" dirty="0">
                <a:solidFill>
                  <a:schemeClr val="tx2">
                    <a:lumMod val="10000"/>
                  </a:schemeClr>
                </a:solidFill>
                <a:latin typeface="Leelawadee" pitchFamily="34" charset="-34"/>
                <a:cs typeface="Leelawadee" pitchFamily="34" charset="-34"/>
              </a:rPr>
              <a:t/>
            </a:r>
            <a:br>
              <a:rPr lang="en-US" sz="4000" b="1" dirty="0">
                <a:solidFill>
                  <a:schemeClr val="tx2">
                    <a:lumMod val="10000"/>
                  </a:schemeClr>
                </a:solidFill>
                <a:latin typeface="Leelawadee" pitchFamily="34" charset="-34"/>
                <a:cs typeface="Leelawadee" pitchFamily="34" charset="-34"/>
              </a:rPr>
            </a:br>
            <a:endParaRPr lang="en-US" sz="4000" b="1" dirty="0">
              <a:solidFill>
                <a:schemeClr val="tx2">
                  <a:lumMod val="10000"/>
                </a:schemeClr>
              </a:solidFill>
              <a:latin typeface="Leelawadee" pitchFamily="34" charset="-34"/>
              <a:cs typeface="Leelawadee" pitchFamily="34" charset="-34"/>
            </a:endParaRPr>
          </a:p>
        </p:txBody>
      </p:sp>
      <p:sp>
        <p:nvSpPr>
          <p:cNvPr id="5" name="Content Placeholder 4"/>
          <p:cNvSpPr>
            <a:spLocks noGrp="1"/>
          </p:cNvSpPr>
          <p:nvPr>
            <p:ph sz="half" idx="1"/>
          </p:nvPr>
        </p:nvSpPr>
        <p:spPr>
          <a:xfrm>
            <a:off x="457200" y="1447800"/>
            <a:ext cx="4419600" cy="5181600"/>
          </a:xfrm>
        </p:spPr>
        <p:txBody>
          <a:bodyPr>
            <a:normAutofit/>
          </a:bodyPr>
          <a:lstStyle/>
          <a:p>
            <a:pPr algn="ctr">
              <a:buNone/>
            </a:pPr>
            <a:r>
              <a:rPr lang="en-US" sz="3200" dirty="0" smtClean="0">
                <a:solidFill>
                  <a:srgbClr val="002060"/>
                </a:solidFill>
              </a:rPr>
              <a:t>A</a:t>
            </a:r>
            <a:r>
              <a:rPr lang="en-US" sz="3200" dirty="0" smtClean="0">
                <a:solidFill>
                  <a:srgbClr val="002060"/>
                </a:solidFill>
              </a:rPr>
              <a:t> </a:t>
            </a:r>
            <a:r>
              <a:rPr lang="en-US" sz="3200" dirty="0" smtClean="0">
                <a:solidFill>
                  <a:srgbClr val="002060"/>
                </a:solidFill>
              </a:rPr>
              <a:t>phrase from</a:t>
            </a:r>
          </a:p>
          <a:p>
            <a:pPr algn="ctr">
              <a:buNone/>
            </a:pPr>
            <a:r>
              <a:rPr lang="en-US" sz="3200" dirty="0" smtClean="0">
                <a:solidFill>
                  <a:srgbClr val="002060"/>
                </a:solidFill>
              </a:rPr>
              <a:t>the middle ages: </a:t>
            </a:r>
            <a:endParaRPr lang="en-US" sz="3200" dirty="0">
              <a:solidFill>
                <a:srgbClr val="002060"/>
              </a:solidFill>
            </a:endParaRPr>
          </a:p>
          <a:p>
            <a:pPr>
              <a:buNone/>
            </a:pPr>
            <a:r>
              <a:rPr lang="en-US" sz="3200" dirty="0" smtClean="0">
                <a:solidFill>
                  <a:srgbClr val="FFFF00"/>
                </a:solidFill>
              </a:rPr>
              <a:t>   “Memento </a:t>
            </a:r>
            <a:r>
              <a:rPr lang="en-US" sz="3200" dirty="0">
                <a:solidFill>
                  <a:srgbClr val="FFFF00"/>
                </a:solidFill>
              </a:rPr>
              <a:t>Mori” </a:t>
            </a:r>
          </a:p>
          <a:p>
            <a:pPr>
              <a:buNone/>
            </a:pPr>
            <a:r>
              <a:rPr lang="en-US" sz="3200" dirty="0" smtClean="0"/>
              <a:t>   </a:t>
            </a:r>
            <a:r>
              <a:rPr lang="en-US" sz="3200" b="1" dirty="0" smtClean="0">
                <a:solidFill>
                  <a:schemeClr val="accent1">
                    <a:lumMod val="75000"/>
                  </a:schemeClr>
                </a:solidFill>
              </a:rPr>
              <a:t>“</a:t>
            </a:r>
            <a:r>
              <a:rPr lang="en-US" sz="3200" b="1" dirty="0">
                <a:solidFill>
                  <a:schemeClr val="accent1">
                    <a:lumMod val="75000"/>
                  </a:schemeClr>
                </a:solidFill>
              </a:rPr>
              <a:t>Remember </a:t>
            </a:r>
            <a:r>
              <a:rPr lang="en-US" sz="3200" b="1" dirty="0" smtClean="0">
                <a:solidFill>
                  <a:schemeClr val="accent1">
                    <a:lumMod val="75000"/>
                  </a:schemeClr>
                </a:solidFill>
              </a:rPr>
              <a:t>you are mortal.”</a:t>
            </a:r>
            <a:endParaRPr lang="en-US" sz="3200" b="1" dirty="0">
              <a:solidFill>
                <a:schemeClr val="accent1">
                  <a:lumMod val="75000"/>
                </a:schemeClr>
              </a:solidFill>
            </a:endParaRPr>
          </a:p>
          <a:p>
            <a:endParaRPr lang="en-US" sz="1100" dirty="0" smtClean="0">
              <a:solidFill>
                <a:schemeClr val="tx2">
                  <a:lumMod val="10000"/>
                </a:schemeClr>
              </a:solidFill>
            </a:endParaRPr>
          </a:p>
          <a:p>
            <a:pPr algn="just">
              <a:buNone/>
            </a:pPr>
            <a:r>
              <a:rPr lang="en-US" sz="3200" dirty="0" smtClean="0">
                <a:solidFill>
                  <a:schemeClr val="tx2">
                    <a:lumMod val="10000"/>
                  </a:schemeClr>
                </a:solidFill>
              </a:rPr>
              <a:t>If we truly felt </a:t>
            </a:r>
            <a:r>
              <a:rPr lang="en-US" sz="3200" dirty="0">
                <a:solidFill>
                  <a:schemeClr val="tx2">
                    <a:lumMod val="10000"/>
                  </a:schemeClr>
                </a:solidFill>
              </a:rPr>
              <a:t>we will </a:t>
            </a:r>
            <a:r>
              <a:rPr lang="en-US" sz="3200" dirty="0" smtClean="0">
                <a:solidFill>
                  <a:schemeClr val="tx2">
                    <a:lumMod val="10000"/>
                  </a:schemeClr>
                </a:solidFill>
              </a:rPr>
              <a:t>die </a:t>
            </a:r>
            <a:r>
              <a:rPr lang="en-US" sz="3200" dirty="0">
                <a:solidFill>
                  <a:schemeClr val="tx2">
                    <a:lumMod val="10000"/>
                  </a:schemeClr>
                </a:solidFill>
              </a:rPr>
              <a:t>w</a:t>
            </a:r>
            <a:r>
              <a:rPr lang="en-US" sz="3200" dirty="0" smtClean="0">
                <a:solidFill>
                  <a:schemeClr val="tx2">
                    <a:lumMod val="10000"/>
                  </a:schemeClr>
                </a:solidFill>
              </a:rPr>
              <a:t>e would not have to be reminded like this.</a:t>
            </a:r>
            <a:endParaRPr lang="en-US" sz="3200" dirty="0">
              <a:solidFill>
                <a:schemeClr val="tx2">
                  <a:lumMod val="10000"/>
                </a:schemeClr>
              </a:solidFill>
            </a:endParaRPr>
          </a:p>
          <a:p>
            <a:endParaRPr lang="en-US" dirty="0"/>
          </a:p>
        </p:txBody>
      </p:sp>
      <p:pic>
        <p:nvPicPr>
          <p:cNvPr id="7" name="Content Placeholder 6" descr="skull hourglass.jpg"/>
          <p:cNvPicPr>
            <a:picLocks noGrp="1" noChangeAspect="1"/>
          </p:cNvPicPr>
          <p:nvPr>
            <p:ph sz="half" idx="2"/>
          </p:nvPr>
        </p:nvPicPr>
        <p:blipFill>
          <a:blip r:embed="rId2" cstate="print"/>
          <a:stretch>
            <a:fillRect/>
          </a:stretch>
        </p:blipFill>
        <p:spPr>
          <a:xfrm>
            <a:off x="5359603" y="1828800"/>
            <a:ext cx="3441291" cy="4114800"/>
          </a:xfrm>
        </p:spPr>
      </p:pic>
      <p:sp>
        <p:nvSpPr>
          <p:cNvPr id="8" name="Rectangle 7"/>
          <p:cNvSpPr/>
          <p:nvPr/>
        </p:nvSpPr>
        <p:spPr>
          <a:xfrm>
            <a:off x="762000" y="2667000"/>
            <a:ext cx="3810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“Memento Mori”</a:t>
            </a:r>
          </a:p>
          <a:p>
            <a:pPr algn="ctr"/>
            <a:endParaRPr lang="en-US" sz="800" dirty="0">
              <a:solidFill>
                <a:srgbClr val="FFFF00"/>
              </a:solidFill>
            </a:endParaRPr>
          </a:p>
          <a:p>
            <a:pPr algn="ctr"/>
            <a:r>
              <a:rPr lang="en-US" sz="3200" dirty="0" smtClean="0">
                <a:solidFill>
                  <a:srgbClr val="FFC000"/>
                </a:solidFill>
              </a:rPr>
              <a:t>“Remember You are mortal”</a:t>
            </a:r>
            <a:endParaRPr lang="en-US" sz="3200" dirty="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95400"/>
            <a:ext cx="4038600" cy="4830763"/>
          </a:xfrm>
        </p:spPr>
        <p:txBody>
          <a:bodyPr/>
          <a:lstStyle/>
          <a:p>
            <a:r>
              <a:rPr lang="en-US" sz="4400" dirty="0" smtClean="0"/>
              <a:t>On a journey we have  destination.                 What is our                                                 destination in life?</a:t>
            </a:r>
          </a:p>
          <a:p>
            <a:endParaRPr lang="en-US" dirty="0"/>
          </a:p>
        </p:txBody>
      </p:sp>
      <p:pic>
        <p:nvPicPr>
          <p:cNvPr id="8" name="Content Placeholder 7" descr="traveler.png"/>
          <p:cNvPicPr>
            <a:picLocks noGrp="1" noChangeAspect="1"/>
          </p:cNvPicPr>
          <p:nvPr>
            <p:ph sz="half" idx="2"/>
          </p:nvPr>
        </p:nvPicPr>
        <p:blipFill>
          <a:blip r:embed="rId2" cstate="print"/>
          <a:stretch>
            <a:fillRect/>
          </a:stretch>
        </p:blipFill>
        <p:spPr>
          <a:xfrm>
            <a:off x="4724400" y="1981200"/>
            <a:ext cx="4038600" cy="305419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68362"/>
          </a:xfr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r>
              <a:rPr lang="en-US" sz="4000" b="1" dirty="0">
                <a:solidFill>
                  <a:schemeClr val="tx2">
                    <a:lumMod val="10000"/>
                  </a:schemeClr>
                </a:solidFill>
                <a:latin typeface="Leelawadee" pitchFamily="34" charset="-34"/>
                <a:cs typeface="Leelawadee" pitchFamily="34" charset="-34"/>
              </a:rPr>
              <a:t>We think we will never die</a:t>
            </a:r>
          </a:p>
        </p:txBody>
      </p:sp>
      <p:sp>
        <p:nvSpPr>
          <p:cNvPr id="6" name="Content Placeholder 5"/>
          <p:cNvSpPr>
            <a:spLocks noGrp="1"/>
          </p:cNvSpPr>
          <p:nvPr>
            <p:ph sz="half" idx="1"/>
          </p:nvPr>
        </p:nvSpPr>
        <p:spPr>
          <a:xfrm>
            <a:off x="228600" y="1371600"/>
            <a:ext cx="4876800" cy="5334000"/>
          </a:xfrm>
        </p:spPr>
        <p:txBody>
          <a:bodyPr>
            <a:normAutofit/>
          </a:bodyPr>
          <a:lstStyle/>
          <a:p>
            <a:r>
              <a:rPr lang="en-US" dirty="0" smtClean="0">
                <a:solidFill>
                  <a:schemeClr val="tx2">
                    <a:lumMod val="10000"/>
                  </a:schemeClr>
                </a:solidFill>
              </a:rPr>
              <a:t>Try </a:t>
            </a:r>
            <a:r>
              <a:rPr lang="en-US" dirty="0">
                <a:solidFill>
                  <a:schemeClr val="tx2">
                    <a:lumMod val="10000"/>
                  </a:schemeClr>
                </a:solidFill>
              </a:rPr>
              <a:t>to walk on your shadow, </a:t>
            </a:r>
            <a:r>
              <a:rPr lang="en-US" dirty="0" smtClean="0">
                <a:solidFill>
                  <a:schemeClr val="tx2">
                    <a:lumMod val="10000"/>
                  </a:schemeClr>
                </a:solidFill>
              </a:rPr>
              <a:t>and it </a:t>
            </a:r>
            <a:r>
              <a:rPr lang="en-US" dirty="0">
                <a:solidFill>
                  <a:schemeClr val="tx2">
                    <a:lumMod val="10000"/>
                  </a:schemeClr>
                </a:solidFill>
              </a:rPr>
              <a:t>keeps walking away from you</a:t>
            </a:r>
            <a:r>
              <a:rPr lang="en-US" dirty="0" smtClean="0">
                <a:solidFill>
                  <a:schemeClr val="tx2">
                    <a:lumMod val="10000"/>
                  </a:schemeClr>
                </a:solidFill>
              </a:rPr>
              <a:t>.</a:t>
            </a:r>
            <a:endParaRPr lang="en-US" dirty="0">
              <a:solidFill>
                <a:schemeClr val="tx2">
                  <a:lumMod val="10000"/>
                </a:schemeClr>
              </a:solidFill>
            </a:endParaRPr>
          </a:p>
          <a:p>
            <a:r>
              <a:rPr lang="en-US" dirty="0">
                <a:solidFill>
                  <a:schemeClr val="tx2">
                    <a:lumMod val="10000"/>
                  </a:schemeClr>
                </a:solidFill>
              </a:rPr>
              <a:t>If you are </a:t>
            </a:r>
            <a:r>
              <a:rPr lang="en-US" dirty="0" smtClean="0">
                <a:solidFill>
                  <a:schemeClr val="tx2">
                    <a:lumMod val="10000"/>
                  </a:schemeClr>
                </a:solidFill>
              </a:rPr>
              <a:t>asked, “Will you die tomorrow?” </a:t>
            </a:r>
            <a:r>
              <a:rPr lang="en-US" dirty="0">
                <a:solidFill>
                  <a:schemeClr val="tx2">
                    <a:lumMod val="10000"/>
                  </a:schemeClr>
                </a:solidFill>
              </a:rPr>
              <a:t>you will probably answer, “no.”</a:t>
            </a:r>
          </a:p>
          <a:p>
            <a:r>
              <a:rPr lang="en-US" dirty="0">
                <a:solidFill>
                  <a:schemeClr val="tx2">
                    <a:lumMod val="10000"/>
                  </a:schemeClr>
                </a:solidFill>
              </a:rPr>
              <a:t>And tomorrow you are asked the same question, you will reply with the same </a:t>
            </a:r>
            <a:r>
              <a:rPr lang="en-US" dirty="0" smtClean="0">
                <a:solidFill>
                  <a:schemeClr val="tx2">
                    <a:lumMod val="10000"/>
                  </a:schemeClr>
                </a:solidFill>
              </a:rPr>
              <a:t>answer, and so on</a:t>
            </a:r>
            <a:r>
              <a:rPr lang="en-US" dirty="0" smtClean="0">
                <a:solidFill>
                  <a:schemeClr val="tx2">
                    <a:lumMod val="10000"/>
                  </a:schemeClr>
                </a:solidFill>
              </a:rPr>
              <a:t>.</a:t>
            </a:r>
            <a:endParaRPr lang="en-US" dirty="0"/>
          </a:p>
          <a:p>
            <a:endParaRPr lang="en-US" dirty="0"/>
          </a:p>
        </p:txBody>
      </p:sp>
      <p:pic>
        <p:nvPicPr>
          <p:cNvPr id="9" name="Content Placeholder 8" descr="shadow walking.jpg"/>
          <p:cNvPicPr>
            <a:picLocks noGrp="1" noChangeAspect="1"/>
          </p:cNvPicPr>
          <p:nvPr>
            <p:ph sz="half" idx="2"/>
          </p:nvPr>
        </p:nvPicPr>
        <p:blipFill>
          <a:blip r:embed="rId2" cstate="print"/>
          <a:stretch>
            <a:fillRect/>
          </a:stretch>
        </p:blipFill>
        <p:spPr>
          <a:xfrm>
            <a:off x="5105400" y="2057400"/>
            <a:ext cx="3733800" cy="3124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85800"/>
            <a:ext cx="8229600" cy="5440363"/>
          </a:xfrm>
        </p:spPr>
        <p:txBody>
          <a:bodyPr/>
          <a:lstStyle/>
          <a:p>
            <a:r>
              <a:rPr lang="en-US" sz="4000" dirty="0" smtClean="0">
                <a:solidFill>
                  <a:schemeClr val="tx2">
                    <a:lumMod val="10000"/>
                  </a:schemeClr>
                </a:solidFill>
              </a:rPr>
              <a:t>We have a mind that thinks it will never die</a:t>
            </a:r>
            <a:r>
              <a:rPr lang="en-US" sz="4000" dirty="0" smtClean="0">
                <a:solidFill>
                  <a:schemeClr val="tx2">
                    <a:lumMod val="10000"/>
                  </a:schemeClr>
                </a:solidFill>
              </a:rPr>
              <a:t>.</a:t>
            </a:r>
          </a:p>
          <a:p>
            <a:endParaRPr lang="en-US" sz="4000" dirty="0" smtClean="0">
              <a:solidFill>
                <a:schemeClr val="tx2">
                  <a:lumMod val="10000"/>
                </a:schemeClr>
              </a:solidFill>
            </a:endParaRPr>
          </a:p>
          <a:p>
            <a:r>
              <a:rPr lang="en-US" sz="4000" dirty="0" smtClean="0">
                <a:solidFill>
                  <a:schemeClr val="tx2">
                    <a:lumMod val="10000"/>
                  </a:schemeClr>
                </a:solidFill>
              </a:rPr>
              <a:t>Yet, death has other plans. Death can happen at the most unexpected time.</a:t>
            </a:r>
            <a:endParaRPr lang="en-US" sz="4000" dirty="0" smtClean="0">
              <a:solidFill>
                <a:schemeClr val="tx2">
                  <a:lumMod val="10000"/>
                </a:schemeClr>
              </a:solidFill>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sz="4400" dirty="0" smtClean="0"/>
              <a:t>“Death always comes suddenly. No matter when it appears, the one visited by death looks on its arrival as a sudden intrusion. </a:t>
            </a:r>
            <a:r>
              <a:rPr lang="en-US" sz="4400" i="1" dirty="0" smtClean="0">
                <a:solidFill>
                  <a:srgbClr val="FF0000"/>
                </a:solidFill>
              </a:rPr>
              <a:t>For the mind filled with a sense of security </a:t>
            </a:r>
            <a:r>
              <a:rPr lang="en-US" sz="4400" dirty="0" smtClean="0"/>
              <a:t>is totally unprepared for death.”                                </a:t>
            </a:r>
            <a:r>
              <a:rPr lang="en-US" dirty="0" smtClean="0"/>
              <a:t>					(P.36 REASON)</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lstStyle/>
          <a:p>
            <a:r>
              <a:rPr lang="en-US" sz="4000" dirty="0" smtClean="0"/>
              <a:t>Buddhism teaches that we have a mind that is insensitive to death.</a:t>
            </a:r>
          </a:p>
          <a:p>
            <a:endParaRPr lang="en-US" sz="4000" dirty="0" smtClean="0"/>
          </a:p>
          <a:p>
            <a:r>
              <a:rPr lang="en-US" sz="4000" dirty="0" smtClean="0"/>
              <a:t>This is the </a:t>
            </a:r>
            <a:r>
              <a:rPr lang="en-US" sz="4000" i="1" dirty="0" smtClean="0">
                <a:solidFill>
                  <a:srgbClr val="FF0000"/>
                </a:solidFill>
              </a:rPr>
              <a:t>“mind </a:t>
            </a:r>
            <a:r>
              <a:rPr lang="en-US" sz="4000" i="1" dirty="0" smtClean="0">
                <a:solidFill>
                  <a:srgbClr val="FF0000"/>
                </a:solidFill>
              </a:rPr>
              <a:t>filled with a sense of </a:t>
            </a:r>
            <a:r>
              <a:rPr lang="en-US" sz="4000" i="1" dirty="0" smtClean="0">
                <a:solidFill>
                  <a:srgbClr val="FF0000"/>
                </a:solidFill>
              </a:rPr>
              <a:t>security”</a:t>
            </a:r>
          </a:p>
          <a:p>
            <a:endParaRPr lang="en-US" i="1" dirty="0" smtClean="0">
              <a:solidFill>
                <a:srgbClr val="FF0000"/>
              </a:solidFill>
            </a:endParaRP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sz="4000" dirty="0" smtClean="0"/>
              <a:t>We are not aware of how short life is. We think it is long, but this is a delusion, taught Buddha.</a:t>
            </a:r>
            <a:endParaRPr lang="en-US" sz="4000" dirty="0" smtClean="0"/>
          </a:p>
          <a:p>
            <a:r>
              <a:rPr lang="en-PH" sz="4000" dirty="0" smtClean="0"/>
              <a:t>Buddha asked his disciples how quickly they think life passes. </a:t>
            </a:r>
          </a:p>
          <a:p>
            <a:endParaRPr lang="en-PH" sz="4000" dirty="0" smtClean="0"/>
          </a:p>
          <a:p>
            <a:r>
              <a:rPr lang="en-PH" sz="4000" dirty="0" smtClean="0"/>
              <a:t>He told the story of the 4 Arches.</a:t>
            </a:r>
          </a:p>
          <a:p>
            <a:endParaRPr lang="en-US" dirty="0" smtClean="0"/>
          </a:p>
          <a:p>
            <a:endParaRPr lang="en-US" dirty="0" smtClean="0"/>
          </a:p>
          <a:p>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PH" sz="3600" dirty="0" smtClean="0"/>
              <a:t>4 archers, one facing north, south, east and west, shoot an arrow off at the same time. As soon as they shoot, a man must run and catch all the arrows before they fall to the ground.</a:t>
            </a:r>
          </a:p>
          <a:p>
            <a:pPr>
              <a:buNone/>
            </a:pPr>
            <a:endParaRPr lang="en-PH" sz="3600" dirty="0" smtClean="0"/>
          </a:p>
          <a:p>
            <a:r>
              <a:rPr lang="en-PH" sz="3600" dirty="0" smtClean="0"/>
              <a:t>He must run at lightening speed. This is how fast Buddha said our life passes. But we are not </a:t>
            </a:r>
            <a:r>
              <a:rPr lang="en-PH" sz="3600" dirty="0" smtClean="0"/>
              <a:t>aware of this fact.</a:t>
            </a:r>
            <a:endParaRPr lang="en-PH"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r>
              <a:rPr lang="en-US" sz="4400" dirty="0" smtClean="0"/>
              <a:t>Buddhism teaches that because death is a future that we cannot avoid,  our greatest problem is the issue of what happens when we die.</a:t>
            </a:r>
            <a:endParaRPr lang="en-US" sz="4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noAutofit/>
          </a:bodyPr>
          <a:lstStyle/>
          <a:p>
            <a:r>
              <a:rPr lang="en-US" sz="5400" dirty="0" smtClean="0"/>
              <a:t>The suggestion that people’s </a:t>
            </a:r>
            <a:r>
              <a:rPr lang="en-US" sz="5400" u="sng" dirty="0" smtClean="0"/>
              <a:t>purpose in life all differs  </a:t>
            </a:r>
            <a:r>
              <a:rPr lang="en-US" sz="5400" dirty="0" smtClean="0"/>
              <a:t>ignores the </a:t>
            </a:r>
            <a:r>
              <a:rPr lang="en-US" sz="5400" dirty="0" smtClean="0">
                <a:solidFill>
                  <a:srgbClr val="C00000"/>
                </a:solidFill>
              </a:rPr>
              <a:t>universal</a:t>
            </a:r>
            <a:r>
              <a:rPr lang="en-US" sz="5400" dirty="0" smtClean="0"/>
              <a:t> problem of death.</a:t>
            </a:r>
          </a:p>
          <a:p>
            <a:pPr>
              <a:buNone/>
            </a:pPr>
            <a:endParaRPr lang="en-US" sz="11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90600"/>
            <a:ext cx="8229600" cy="5562600"/>
          </a:xfrm>
        </p:spPr>
        <p:txBody>
          <a:bodyPr>
            <a:noAutofit/>
          </a:bodyPr>
          <a:lstStyle/>
          <a:p>
            <a:r>
              <a:rPr lang="en-US" sz="4400" dirty="0" smtClean="0"/>
              <a:t>A decayed tooth that causes an occasional twinge in the early stages, will, left untreated end in sleepless agony. </a:t>
            </a:r>
          </a:p>
          <a:p>
            <a:r>
              <a:rPr lang="en-US" sz="4400" dirty="0" smtClean="0"/>
              <a:t>The  longer we ignore our certain future, the more fearful and troublesome it becomes.</a:t>
            </a:r>
          </a:p>
          <a:p>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r>
              <a:rPr lang="en-US" sz="4400" dirty="0" smtClean="0"/>
              <a:t>Confronting death does not mean sliding vainly into depression.</a:t>
            </a:r>
          </a:p>
          <a:p>
            <a:pPr>
              <a:buNone/>
            </a:pPr>
            <a:endParaRPr lang="en-US" sz="4400" dirty="0" smtClean="0"/>
          </a:p>
          <a:p>
            <a:r>
              <a:rPr lang="en-US" sz="4400" dirty="0" smtClean="0"/>
              <a:t>Confronting death is the first step towards making the moments of our life outshine the sun.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a:bodyPr>
          <a:lstStyle/>
          <a:p>
            <a:r>
              <a:rPr lang="en-US" sz="4400" dirty="0" smtClean="0"/>
              <a:t>The 100% certain destination for all people is the afterlife. </a:t>
            </a:r>
          </a:p>
          <a:p>
            <a:r>
              <a:rPr lang="en-US" sz="4400" dirty="0" smtClean="0"/>
              <a:t>It could be said that we are all on a journey towards death.</a:t>
            </a:r>
          </a:p>
          <a:p>
            <a:endParaRPr lang="en-US"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8001000" cy="5786199"/>
          </a:xfrm>
          <a:prstGeom prst="rect">
            <a:avLst/>
          </a:prstGeom>
          <a:noFill/>
        </p:spPr>
        <p:txBody>
          <a:bodyPr wrap="square" rtlCol="0">
            <a:spAutoFit/>
          </a:bodyPr>
          <a:lstStyle/>
          <a:p>
            <a:r>
              <a:rPr lang="en-US" sz="4800" i="1" dirty="0" smtClean="0">
                <a:solidFill>
                  <a:srgbClr val="FF0000"/>
                </a:solidFill>
              </a:rPr>
              <a:t>“Look death squarely in the face, know the root cause of suffering and see it eliminated.”</a:t>
            </a:r>
          </a:p>
          <a:p>
            <a:endParaRPr lang="en-US" sz="1600" dirty="0" smtClean="0"/>
          </a:p>
          <a:p>
            <a:endParaRPr lang="en-US" sz="4800" dirty="0" smtClean="0"/>
          </a:p>
          <a:p>
            <a:r>
              <a:rPr lang="en-US" sz="4800" dirty="0" smtClean="0"/>
              <a:t>Then we will attain true peace of mind and satisfaction. Absolute Happiness.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lstStyle/>
          <a:p>
            <a:r>
              <a:rPr lang="en-US" sz="4000" dirty="0" smtClean="0"/>
              <a:t>It is salvation (true happiness) in this lifetime.</a:t>
            </a:r>
          </a:p>
          <a:p>
            <a:r>
              <a:rPr lang="en-US" sz="4000" dirty="0" smtClean="0">
                <a:latin typeface="Candara" pitchFamily="34" charset="0"/>
                <a:cs typeface="Arial" pitchFamily="34" charset="0"/>
              </a:rPr>
              <a:t>Buddhism is a teaching for the living, not the dead. Sakyamuni Buddha did not conduct funeral services. And Master Shinran’s teachings are focused on </a:t>
            </a:r>
            <a:r>
              <a:rPr lang="en-US" sz="4000" dirty="0" smtClean="0">
                <a:latin typeface="Candara" pitchFamily="34" charset="0"/>
                <a:cs typeface="Arial" pitchFamily="34" charset="0"/>
              </a:rPr>
              <a:t>salvation “now</a:t>
            </a:r>
            <a:r>
              <a:rPr lang="en-US" sz="4000" dirty="0" smtClean="0">
                <a:latin typeface="Candara" pitchFamily="34" charset="0"/>
                <a:cs typeface="Arial" pitchFamily="34" charset="0"/>
              </a:rPr>
              <a:t>”, while alive. </a:t>
            </a:r>
          </a:p>
          <a:p>
            <a:pPr>
              <a:buNone/>
            </a:pPr>
            <a:endParaRPr lang="en-US" dirty="0" smtClean="0">
              <a:latin typeface="Candara" pitchFamily="34" charset="0"/>
              <a:cs typeface="Arial" pitchFamily="34" charset="0"/>
            </a:endParaRP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vert="horz" lIns="91440" tIns="45720" rIns="91440" bIns="45720" rtlCol="0">
            <a:normAutofit/>
          </a:bodyPr>
          <a:lstStyle/>
          <a:p>
            <a:r>
              <a:rPr lang="en-US" sz="4300" dirty="0"/>
              <a:t>Amida Buddha’s Vow is to grant true </a:t>
            </a:r>
            <a:r>
              <a:rPr lang="en-US" sz="4300" dirty="0" smtClean="0"/>
              <a:t>happiness while alive. </a:t>
            </a:r>
            <a:endParaRPr lang="en-US" sz="4300" dirty="0"/>
          </a:p>
          <a:p>
            <a:r>
              <a:rPr lang="en-US" sz="4300" dirty="0" smtClean="0"/>
              <a:t>However, people </a:t>
            </a:r>
            <a:r>
              <a:rPr lang="en-US" sz="4300" dirty="0"/>
              <a:t>imagine only </a:t>
            </a:r>
            <a:r>
              <a:rPr lang="en-US" sz="4300" dirty="0" smtClean="0"/>
              <a:t>a </a:t>
            </a:r>
            <a:r>
              <a:rPr lang="en-US" sz="4300" dirty="0"/>
              <a:t>happiness after death. </a:t>
            </a:r>
            <a:endParaRPr lang="en-US" sz="4400" dirty="0" smtClean="0"/>
          </a:p>
          <a:p>
            <a:endParaRPr lang="en-US" sz="4300" dirty="0"/>
          </a:p>
          <a:p>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vert="horz" lIns="91440" tIns="45720" rIns="91440" bIns="45720" rtlCol="0">
            <a:normAutofit/>
          </a:bodyPr>
          <a:lstStyle/>
          <a:p>
            <a:r>
              <a:rPr lang="en-US" sz="4400" dirty="0" smtClean="0"/>
              <a:t>Without knowing the existence of </a:t>
            </a:r>
            <a:r>
              <a:rPr lang="en-US" sz="4400" dirty="0" smtClean="0"/>
              <a:t>true and lasting </a:t>
            </a:r>
            <a:r>
              <a:rPr lang="en-US" sz="4400" dirty="0" smtClean="0"/>
              <a:t>happiness in this lifetime, </a:t>
            </a:r>
            <a:r>
              <a:rPr lang="en-US" sz="4400" dirty="0" smtClean="0"/>
              <a:t>we </a:t>
            </a:r>
            <a:r>
              <a:rPr lang="en-US" sz="4400" dirty="0" smtClean="0"/>
              <a:t>are living just to die.</a:t>
            </a:r>
          </a:p>
          <a:p>
            <a:pPr>
              <a:buNone/>
            </a:pPr>
            <a:endParaRPr lang="en-US" sz="3600" dirty="0"/>
          </a:p>
          <a:p>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449763"/>
          </a:xfrm>
        </p:spPr>
        <p:txBody>
          <a:bodyPr vert="horz" lIns="91440" tIns="45720" rIns="91440" bIns="45720" rtlCol="0">
            <a:noAutofit/>
          </a:bodyPr>
          <a:lstStyle/>
          <a:p>
            <a:r>
              <a:rPr lang="en-US" sz="4400" dirty="0" smtClean="0"/>
              <a:t>What </a:t>
            </a:r>
            <a:r>
              <a:rPr lang="en-US" sz="4400" dirty="0"/>
              <a:t>is there in life that we can attain that will never forsake us? </a:t>
            </a:r>
          </a:p>
          <a:p>
            <a:r>
              <a:rPr lang="en-US" sz="4400" dirty="0" smtClean="0"/>
              <a:t>This is called “Absolute happiness” that was taught solely by Sakyamuni Buddha</a:t>
            </a:r>
            <a:r>
              <a:rPr lang="en-US" sz="4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a:bodyPr>
          <a:lstStyle/>
          <a:p>
            <a:r>
              <a:rPr lang="en-US" sz="4400" dirty="0" smtClean="0"/>
              <a:t>Absolute happiness is something that will </a:t>
            </a:r>
            <a:r>
              <a:rPr lang="en-US" sz="4400" dirty="0" smtClean="0"/>
              <a:t>never leave us, </a:t>
            </a:r>
            <a:r>
              <a:rPr lang="en-US" sz="4400" dirty="0" smtClean="0"/>
              <a:t>even at death.</a:t>
            </a:r>
          </a:p>
          <a:p>
            <a:r>
              <a:rPr lang="en-US" sz="4400" dirty="0" smtClean="0"/>
              <a:t>This is why it is called the </a:t>
            </a:r>
            <a:r>
              <a:rPr lang="en-US" sz="4400" dirty="0" smtClean="0"/>
              <a:t>universal and true </a:t>
            </a:r>
            <a:r>
              <a:rPr lang="en-US" sz="4400" dirty="0" smtClean="0"/>
              <a:t>purpose of life</a:t>
            </a:r>
            <a:r>
              <a:rPr lang="en-US" sz="4400" dirty="0" smtClean="0"/>
              <a:t>.</a:t>
            </a:r>
            <a:endParaRPr lang="en-US" sz="44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a:ln w="6350" cap="rnd">
            <a:noFill/>
          </a:ln>
        </p:spPr>
        <p:txBody>
          <a:bodyPr vert="horz" rtlCol="0" anchor="b" anchorCtr="0">
            <a:normAutofit/>
          </a:bodyPr>
          <a:lstStyle/>
          <a:p>
            <a:pPr algn="ctr"/>
            <a:r>
              <a:rPr sz="4800" smtClean="0"/>
              <a:t>Horizontal and vertical line</a:t>
            </a:r>
            <a:endParaRPr sz="4800"/>
          </a:p>
        </p:txBody>
      </p:sp>
      <p:pic>
        <p:nvPicPr>
          <p:cNvPr id="8" name="Content Placeholder 7" descr="vertical line.png"/>
          <p:cNvPicPr>
            <a:picLocks noGrp="1" noChangeAspect="1"/>
          </p:cNvPicPr>
          <p:nvPr>
            <p:ph idx="1"/>
          </p:nvPr>
        </p:nvPicPr>
        <p:blipFill>
          <a:blip r:embed="rId2" cstate="print"/>
          <a:stretch>
            <a:fillRect/>
          </a:stretch>
        </p:blipFill>
        <p:spPr>
          <a:xfrm>
            <a:off x="1375445" y="1600200"/>
            <a:ext cx="6393110" cy="4525963"/>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vert="horz" lIns="91440" tIns="45720" rIns="91440" bIns="45720" rtlCol="0">
            <a:normAutofit/>
          </a:bodyPr>
          <a:lstStyle/>
          <a:p>
            <a:r>
              <a:rPr lang="en-US" sz="4000" dirty="0"/>
              <a:t>When we keep listening to Buddhism, a time will come when our journey to Absolute happiness is complete.</a:t>
            </a:r>
          </a:p>
          <a:p>
            <a:r>
              <a:rPr lang="en-US" sz="4000" dirty="0"/>
              <a:t>This is called completion </a:t>
            </a:r>
            <a:r>
              <a:rPr lang="en-US" sz="4000" dirty="0" smtClean="0"/>
              <a:t>of life’s purpose in </a:t>
            </a:r>
            <a:r>
              <a:rPr lang="en-US" sz="4000" dirty="0"/>
              <a:t>this lifetime.</a:t>
            </a:r>
          </a:p>
          <a:p>
            <a:r>
              <a:rPr lang="en-US" sz="4000" dirty="0"/>
              <a:t>Please keep listening until then.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676400"/>
            <a:ext cx="8229600" cy="2971800"/>
          </a:xfrm>
        </p:spPr>
        <p:txBody>
          <a:bodyPr/>
          <a:lstStyle/>
          <a:p>
            <a:r>
              <a:rPr lang="en-US" dirty="0" smtClean="0"/>
              <a:t>End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jean-cocteau-death-quotes-since-the-day-of-my-birth-my-death-began.jpg"/>
          <p:cNvPicPr>
            <a:picLocks noGrp="1" noChangeAspect="1"/>
          </p:cNvPicPr>
          <p:nvPr>
            <p:ph idx="1"/>
          </p:nvPr>
        </p:nvPicPr>
        <p:blipFill>
          <a:blip r:embed="rId2" cstate="print"/>
          <a:stretch>
            <a:fillRect/>
          </a:stretch>
        </p:blipFill>
        <p:spPr>
          <a:xfrm>
            <a:off x="533400" y="357982"/>
            <a:ext cx="8001000" cy="6248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457200"/>
            <a:ext cx="8382000" cy="5668963"/>
          </a:xfrm>
        </p:spPr>
        <p:txBody>
          <a:bodyPr>
            <a:normAutofit/>
          </a:bodyPr>
          <a:lstStyle/>
          <a:p>
            <a:r>
              <a:rPr lang="en-US" sz="5400" dirty="0" smtClean="0"/>
              <a:t>This means that as soon as we are born we have  started on a journey toward the afterlife.</a:t>
            </a:r>
          </a:p>
          <a:p>
            <a:endParaRPr lang="en-US" dirty="0"/>
          </a:p>
        </p:txBody>
      </p:sp>
      <p:pic>
        <p:nvPicPr>
          <p:cNvPr id="6" name="Content Placeholder 5" descr="silhouette_des_ages.png"/>
          <p:cNvPicPr>
            <a:picLocks noGrp="1" noChangeAspect="1"/>
          </p:cNvPicPr>
          <p:nvPr>
            <p:ph sz="half" idx="2"/>
          </p:nvPr>
        </p:nvPicPr>
        <p:blipFill>
          <a:blip r:embed="rId2" cstate="print"/>
          <a:stretch>
            <a:fillRect/>
          </a:stretch>
        </p:blipFill>
        <p:spPr>
          <a:xfrm>
            <a:off x="1761565" y="4030980"/>
            <a:ext cx="7194176" cy="244602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91200"/>
          </a:xfrm>
        </p:spPr>
        <p:txBody>
          <a:bodyPr>
            <a:normAutofit/>
          </a:bodyPr>
          <a:lstStyle/>
          <a:p>
            <a:r>
              <a:rPr lang="en-US" sz="4800" dirty="0" smtClean="0"/>
              <a:t>It is said that life and death are like two sides of a sheet of paper – they are inseparable.</a:t>
            </a:r>
          </a:p>
          <a:p>
            <a:r>
              <a:rPr lang="en-US" sz="4800" dirty="0" smtClean="0"/>
              <a:t>Something that is born, must be die. Even for Buddha (</a:t>
            </a:r>
            <a:r>
              <a:rPr lang="en-US" sz="4800" dirty="0" err="1" smtClean="0"/>
              <a:t>Sakyamuni</a:t>
            </a:r>
            <a:r>
              <a:rPr lang="en-US" sz="4800" dirty="0" smtClean="0"/>
              <a:t>).</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r>
              <a:rPr lang="en-US" sz="4800" dirty="0" smtClean="0"/>
              <a:t>This is a future we cannot avoid, even if we stop all the clocks.  The afterlife is  100% assured.</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209800"/>
          </a:xfrm>
        </p:spPr>
        <p:txBody>
          <a:bodyPr>
            <a:noAutofit/>
          </a:bodyPr>
          <a:lstStyle/>
          <a:p>
            <a:r>
              <a:rPr lang="en-US" sz="5400" dirty="0" smtClean="0"/>
              <a:t>Impermanence means that “all life ends.”</a:t>
            </a:r>
            <a:br>
              <a:rPr lang="en-US" sz="5400" dirty="0" smtClean="0"/>
            </a:br>
            <a:endParaRPr lang="en-US" sz="5400" dirty="0"/>
          </a:p>
        </p:txBody>
      </p:sp>
      <p:sp>
        <p:nvSpPr>
          <p:cNvPr id="3" name="Content Placeholder 2"/>
          <p:cNvSpPr>
            <a:spLocks noGrp="1"/>
          </p:cNvSpPr>
          <p:nvPr>
            <p:ph idx="1"/>
          </p:nvPr>
        </p:nvSpPr>
        <p:spPr>
          <a:xfrm>
            <a:off x="457200" y="2514600"/>
            <a:ext cx="8229600" cy="3611563"/>
          </a:xfrm>
        </p:spPr>
        <p:txBody>
          <a:bodyPr>
            <a:normAutofit/>
          </a:bodyPr>
          <a:lstStyle/>
          <a:p>
            <a:r>
              <a:rPr lang="en-US" sz="4400" dirty="0" smtClean="0"/>
              <a:t>Something that was living must die. Something that has appeared, must disappear.</a:t>
            </a:r>
            <a:endParaRPr lang="en-US"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3338</TotalTime>
  <Words>1524</Words>
  <Application>Microsoft Office PowerPoint</Application>
  <PresentationFormat>On-screen Show (4:3)</PresentationFormat>
  <Paragraphs>133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Impermanence </vt:lpstr>
      <vt:lpstr>Life is a journey </vt:lpstr>
      <vt:lpstr>Slide 3</vt:lpstr>
      <vt:lpstr>Slide 4</vt:lpstr>
      <vt:lpstr>Slide 5</vt:lpstr>
      <vt:lpstr>Slide 6</vt:lpstr>
      <vt:lpstr>Slide 7</vt:lpstr>
      <vt:lpstr>Slide 8</vt:lpstr>
      <vt:lpstr>Impermanence means that “all life ends.” </vt:lpstr>
      <vt:lpstr>Slide 10</vt:lpstr>
      <vt:lpstr>Slide 11</vt:lpstr>
      <vt:lpstr>Slide 12</vt:lpstr>
      <vt:lpstr>Slide 13</vt:lpstr>
      <vt:lpstr>Slide 14</vt:lpstr>
      <vt:lpstr> </vt:lpstr>
      <vt:lpstr>Slide 16</vt:lpstr>
      <vt:lpstr>Timepieces were formerly an apt reminder that our time on Earth grows shorter with each passing minute.</vt:lpstr>
      <vt:lpstr>Slide 18</vt:lpstr>
      <vt:lpstr>Slide 19</vt:lpstr>
      <vt:lpstr>Slide 20</vt:lpstr>
      <vt:lpstr>Slide 21</vt:lpstr>
      <vt:lpstr>Slide 22</vt:lpstr>
      <vt:lpstr>We have a destination</vt:lpstr>
      <vt:lpstr>Slide 24</vt:lpstr>
      <vt:lpstr>Slide 25</vt:lpstr>
      <vt:lpstr>Slide 26</vt:lpstr>
      <vt:lpstr>Confronting death</vt:lpstr>
      <vt:lpstr>Lion in a cage; lion in the jungle</vt:lpstr>
      <vt:lpstr> Memento Mori  </vt:lpstr>
      <vt:lpstr>We think we will never die</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Horizontal and vertical line</vt:lpstr>
      <vt:lpstr>Slide 47</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Impermanence</dc:title>
  <dc:creator>frank costelloe</dc:creator>
  <cp:lastModifiedBy>frank costelloe</cp:lastModifiedBy>
  <cp:revision>289</cp:revision>
  <dcterms:created xsi:type="dcterms:W3CDTF">2015-01-29T22:39:06Z</dcterms:created>
  <dcterms:modified xsi:type="dcterms:W3CDTF">2018-02-14T09:45:18Z</dcterms:modified>
</cp:coreProperties>
</file>