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33" r:id="rId2"/>
    <p:sldId id="257" r:id="rId3"/>
    <p:sldId id="294" r:id="rId4"/>
    <p:sldId id="295" r:id="rId5"/>
    <p:sldId id="258" r:id="rId6"/>
    <p:sldId id="259" r:id="rId7"/>
    <p:sldId id="324" r:id="rId8"/>
    <p:sldId id="321" r:id="rId9"/>
    <p:sldId id="336" r:id="rId10"/>
    <p:sldId id="296" r:id="rId11"/>
    <p:sldId id="261" r:id="rId12"/>
    <p:sldId id="297" r:id="rId13"/>
    <p:sldId id="262" r:id="rId14"/>
    <p:sldId id="298" r:id="rId15"/>
    <p:sldId id="320" r:id="rId16"/>
    <p:sldId id="263" r:id="rId17"/>
    <p:sldId id="326" r:id="rId18"/>
    <p:sldId id="265" r:id="rId19"/>
    <p:sldId id="264" r:id="rId20"/>
    <p:sldId id="266" r:id="rId21"/>
    <p:sldId id="267" r:id="rId22"/>
    <p:sldId id="304" r:id="rId23"/>
    <p:sldId id="268" r:id="rId24"/>
    <p:sldId id="269" r:id="rId25"/>
    <p:sldId id="325" r:id="rId26"/>
    <p:sldId id="270" r:id="rId27"/>
    <p:sldId id="306" r:id="rId28"/>
    <p:sldId id="337" r:id="rId29"/>
    <p:sldId id="319" r:id="rId30"/>
    <p:sldId id="300" r:id="rId31"/>
    <p:sldId id="271" r:id="rId32"/>
    <p:sldId id="272" r:id="rId33"/>
    <p:sldId id="338" r:id="rId34"/>
    <p:sldId id="301" r:id="rId35"/>
    <p:sldId id="273" r:id="rId36"/>
    <p:sldId id="339" r:id="rId37"/>
    <p:sldId id="275" r:id="rId38"/>
    <p:sldId id="276" r:id="rId39"/>
    <p:sldId id="340" r:id="rId40"/>
    <p:sldId id="353" r:id="rId41"/>
    <p:sldId id="354" r:id="rId42"/>
    <p:sldId id="356" r:id="rId43"/>
    <p:sldId id="355" r:id="rId44"/>
    <p:sldId id="357" r:id="rId45"/>
    <p:sldId id="334" r:id="rId46"/>
    <p:sldId id="344" r:id="rId47"/>
    <p:sldId id="327" r:id="rId48"/>
    <p:sldId id="335" r:id="rId49"/>
    <p:sldId id="274" r:id="rId50"/>
    <p:sldId id="341" r:id="rId51"/>
    <p:sldId id="280" r:id="rId52"/>
    <p:sldId id="342" r:id="rId53"/>
    <p:sldId id="310" r:id="rId54"/>
    <p:sldId id="311" r:id="rId55"/>
    <p:sldId id="285" r:id="rId56"/>
    <p:sldId id="343" r:id="rId57"/>
    <p:sldId id="286" r:id="rId58"/>
    <p:sldId id="345" r:id="rId59"/>
    <p:sldId id="287" r:id="rId60"/>
    <p:sldId id="346" r:id="rId61"/>
    <p:sldId id="332" r:id="rId62"/>
    <p:sldId id="347" r:id="rId63"/>
    <p:sldId id="288" r:id="rId64"/>
    <p:sldId id="289" r:id="rId65"/>
    <p:sldId id="348" r:id="rId66"/>
    <p:sldId id="350" r:id="rId67"/>
    <p:sldId id="349" r:id="rId68"/>
    <p:sldId id="290" r:id="rId69"/>
    <p:sldId id="291" r:id="rId70"/>
    <p:sldId id="351" r:id="rId71"/>
    <p:sldId id="312" r:id="rId72"/>
    <p:sldId id="313" r:id="rId73"/>
    <p:sldId id="314" r:id="rId74"/>
    <p:sldId id="352" r:id="rId75"/>
    <p:sldId id="315" r:id="rId76"/>
    <p:sldId id="316" r:id="rId77"/>
    <p:sldId id="317" r:id="rId78"/>
    <p:sldId id="293" r:id="rId79"/>
    <p:sldId id="303" r:id="rId80"/>
    <p:sldId id="330"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9AC0E-160A-48B0-B265-D6A992ECC928}" type="datetimeFigureOut">
              <a:rPr lang="en-US" smtClean="0"/>
              <a:pPr/>
              <a:t>2/13/2018</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09EA2-E7F5-43B2-AA1B-C7F4A156988C}"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a:lstStyle/>
          <a:p>
            <a:pPr eaLnBrk="1" hangingPunct="1">
              <a:spcBef>
                <a:spcPct val="0"/>
              </a:spcBef>
            </a:pPr>
            <a:r>
              <a:rPr lang="en-US" altLang="ja-JP" smtClean="0"/>
              <a:t>P10</a:t>
            </a:r>
          </a:p>
          <a:p>
            <a:pPr eaLnBrk="1" hangingPunct="1">
              <a:spcBef>
                <a:spcPct val="0"/>
              </a:spcBef>
            </a:pPr>
            <a:endParaRPr lang="en-US" altLang="ja-JP" smtClean="0"/>
          </a:p>
          <a:p>
            <a:pPr eaLnBrk="1" hangingPunct="1">
              <a:spcBef>
                <a:spcPct val="0"/>
              </a:spcBef>
            </a:pPr>
            <a:r>
              <a:rPr lang="en-US" altLang="ja-JP" smtClean="0"/>
              <a:t>The foundation of Buddhism is the Law of Cause and Effect. </a:t>
            </a:r>
          </a:p>
          <a:p>
            <a:pPr eaLnBrk="1" hangingPunct="1">
              <a:spcBef>
                <a:spcPct val="0"/>
              </a:spcBef>
            </a:pPr>
            <a:r>
              <a:rPr lang="en-US" altLang="ja-JP" smtClean="0"/>
              <a:t>All the teachings of Shakyamuni are recorded in what are known as sutras and what permeates all these sutras is the Law of Cause and Effect. </a:t>
            </a:r>
          </a:p>
          <a:p>
            <a:pPr eaLnBrk="1" hangingPunct="1">
              <a:spcBef>
                <a:spcPct val="0"/>
              </a:spcBef>
            </a:pPr>
            <a:endParaRPr lang="en-US" altLang="ja-JP" smtClean="0"/>
          </a:p>
          <a:p>
            <a:pPr eaLnBrk="1" hangingPunct="1">
              <a:spcBef>
                <a:spcPct val="0"/>
              </a:spcBef>
            </a:pPr>
            <a:r>
              <a:rPr lang="en-US" altLang="ja-JP" smtClean="0"/>
              <a:t>There is not even a single sutra where the Law of Cause and Effect is not taught. </a:t>
            </a:r>
          </a:p>
          <a:p>
            <a:pPr eaLnBrk="1" hangingPunct="1">
              <a:spcBef>
                <a:spcPct val="0"/>
              </a:spcBef>
            </a:pPr>
            <a:r>
              <a:rPr lang="en-US" altLang="ja-JP" smtClean="0"/>
              <a:t>I think you understand why it is said that Buddhism can never be understood without understanding the Law of Cause and Effect.</a:t>
            </a:r>
            <a:endParaRPr lang="ja-JP" altLang="ja-JP" smtClean="0"/>
          </a:p>
          <a:p>
            <a:pPr eaLnBrk="1" hangingPunct="1">
              <a:spcBef>
                <a:spcPct val="0"/>
              </a:spcBef>
            </a:pPr>
            <a:r>
              <a:rPr lang="en-US" altLang="ja-JP" smtClean="0"/>
              <a:t> </a:t>
            </a:r>
            <a:endParaRPr lang="ja-JP" altLang="ja-JP" smtClean="0"/>
          </a:p>
          <a:p>
            <a:pPr eaLnBrk="1" hangingPunct="1">
              <a:spcBef>
                <a:spcPct val="0"/>
              </a:spcBef>
            </a:pPr>
            <a:r>
              <a:rPr lang="en-US" altLang="ja-JP" smtClean="0"/>
              <a:t> </a:t>
            </a:r>
            <a:endParaRPr lang="ja-JP" altLang="ja-JP" smtClean="0"/>
          </a:p>
          <a:p>
            <a:pPr eaLnBrk="1" hangingPunct="1">
              <a:spcBef>
                <a:spcPct val="0"/>
              </a:spcBef>
            </a:pPr>
            <a:r>
              <a:rPr lang="en-US" altLang="ja-JP" smtClean="0"/>
              <a:t>The Law of Cause and Effect is the mechanism by which our fate is being determined. </a:t>
            </a:r>
          </a:p>
          <a:p>
            <a:pPr eaLnBrk="1" hangingPunct="1">
              <a:spcBef>
                <a:spcPct val="0"/>
              </a:spcBef>
            </a:pPr>
            <a:r>
              <a:rPr lang="en-US" altLang="ja-JP" smtClean="0"/>
              <a:t>In plain words, it is as the following:</a:t>
            </a:r>
            <a:endParaRPr lang="ja-JP" altLang="ja-JP" smtClean="0"/>
          </a:p>
          <a:p>
            <a:pPr eaLnBrk="1" hangingPunct="1">
              <a:spcBef>
                <a:spcPct val="0"/>
              </a:spcBef>
            </a:pPr>
            <a:r>
              <a:rPr lang="en-US" altLang="ja-JP" smtClean="0"/>
              <a:t> </a:t>
            </a:r>
            <a:endParaRPr lang="ja-JP" altLang="ja-JP" smtClean="0"/>
          </a:p>
          <a:p>
            <a:pPr eaLnBrk="1" hangingPunct="1">
              <a:spcBef>
                <a:spcPct val="0"/>
              </a:spcBef>
            </a:pPr>
            <a:r>
              <a:rPr lang="en-US" altLang="ja-JP" smtClean="0"/>
              <a:t>Seeds not sown will never grow.</a:t>
            </a:r>
            <a:endParaRPr lang="ja-JP" altLang="ja-JP" smtClean="0"/>
          </a:p>
          <a:p>
            <a:pPr eaLnBrk="1" hangingPunct="1">
              <a:spcBef>
                <a:spcPct val="0"/>
              </a:spcBef>
            </a:pPr>
            <a:r>
              <a:rPr lang="en-US" altLang="ja-JP" smtClean="0"/>
              <a:t>Seeds sown will never fail to grow.</a:t>
            </a:r>
            <a:endParaRPr lang="ja-JP" altLang="ja-JP" smtClean="0"/>
          </a:p>
          <a:p>
            <a:pPr eaLnBrk="1" hangingPunct="1">
              <a:spcBef>
                <a:spcPct val="0"/>
              </a:spcBef>
            </a:pPr>
            <a:r>
              <a:rPr lang="en-US" altLang="ja-JP" smtClean="0"/>
              <a:t> </a:t>
            </a:r>
            <a:endParaRPr lang="ja-JP" altLang="ja-JP" smtClean="0"/>
          </a:p>
          <a:p>
            <a:pPr eaLnBrk="1" hangingPunct="1">
              <a:spcBef>
                <a:spcPct val="0"/>
              </a:spcBef>
            </a:pPr>
            <a:r>
              <a:rPr lang="en-US" altLang="ja-JP" smtClean="0"/>
              <a:t>Let me explain more in detail now.</a:t>
            </a:r>
            <a:endParaRPr lang="ja-JP" altLang="ja-JP" smtClean="0"/>
          </a:p>
          <a:p>
            <a:pPr eaLnBrk="1" hangingPunct="1">
              <a:spcBef>
                <a:spcPct val="0"/>
              </a:spcBef>
            </a:pPr>
            <a:endParaRPr lang="ja-JP" altLang="en-US" smtClean="0"/>
          </a:p>
          <a:p>
            <a:pPr eaLnBrk="1" hangingPunct="1">
              <a:spcBef>
                <a:spcPct val="0"/>
              </a:spcBef>
            </a:pPr>
            <a:endParaRPr lang="ja-JP" altLang="en-US" smtClean="0"/>
          </a:p>
        </p:txBody>
      </p:sp>
      <p:sp>
        <p:nvSpPr>
          <p:cNvPr id="52228" name="スライド番号プレースホルダ 3"/>
          <p:cNvSpPr>
            <a:spLocks noGrp="1"/>
          </p:cNvSpPr>
          <p:nvPr>
            <p:ph type="sldNum" sz="quarter" idx="5"/>
          </p:nvPr>
        </p:nvSpPr>
        <p:spPr bwMode="auto">
          <a:noFill/>
          <a:ln>
            <a:miter lim="800000"/>
            <a:headEnd/>
            <a:tailEnd/>
          </a:ln>
        </p:spPr>
        <p:txBody>
          <a:bodyPr/>
          <a:lstStyle/>
          <a:p>
            <a:fld id="{B9293D3E-C063-4B23-A05E-80B1ED809544}" type="slidenum">
              <a:rPr lang="ja-JP" altLang="en-US" smtClean="0"/>
              <a:pPr/>
              <a:t>7</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a:lstStyle/>
          <a:p>
            <a:pPr eaLnBrk="1" hangingPunct="1">
              <a:lnSpc>
                <a:spcPct val="80000"/>
              </a:lnSpc>
              <a:spcBef>
                <a:spcPct val="0"/>
              </a:spcBef>
            </a:pPr>
            <a:r>
              <a:rPr lang="en-US" altLang="ja-JP" sz="800" dirty="0"/>
              <a:t>P9</a:t>
            </a:r>
          </a:p>
          <a:p>
            <a:pPr eaLnBrk="1" hangingPunct="1">
              <a:lnSpc>
                <a:spcPct val="80000"/>
              </a:lnSpc>
              <a:spcBef>
                <a:spcPct val="0"/>
              </a:spcBef>
            </a:pPr>
            <a:endParaRPr lang="en-US" altLang="ja-JP" sz="800" dirty="0"/>
          </a:p>
          <a:p>
            <a:pPr eaLnBrk="1" hangingPunct="1">
              <a:lnSpc>
                <a:spcPct val="80000"/>
              </a:lnSpc>
              <a:spcBef>
                <a:spcPct val="0"/>
              </a:spcBef>
            </a:pPr>
            <a:r>
              <a:rPr lang="en-US" altLang="ja-JP" sz="800" dirty="0"/>
              <a:t>But Buddhism never needs to be changed. </a:t>
            </a:r>
          </a:p>
          <a:p>
            <a:pPr eaLnBrk="1" hangingPunct="1">
              <a:lnSpc>
                <a:spcPct val="80000"/>
              </a:lnSpc>
              <a:spcBef>
                <a:spcPct val="0"/>
              </a:spcBef>
            </a:pPr>
            <a:r>
              <a:rPr lang="en-US" altLang="ja-JP" sz="800" dirty="0"/>
              <a:t>It was valid when Buddha was alive in India 2600 years ago, it is valid today, and will be in the future.</a:t>
            </a:r>
            <a:endParaRPr lang="ja-JP" altLang="ja-JP" sz="800"/>
          </a:p>
          <a:p>
            <a:pPr eaLnBrk="1" hangingPunct="1">
              <a:lnSpc>
                <a:spcPct val="80000"/>
              </a:lnSpc>
              <a:spcBef>
                <a:spcPct val="0"/>
              </a:spcBef>
            </a:pPr>
            <a:r>
              <a:rPr lang="en-US" altLang="ja-JP" sz="800" dirty="0"/>
              <a:t> </a:t>
            </a:r>
            <a:endParaRPr lang="ja-JP" altLang="ja-JP" sz="800"/>
          </a:p>
          <a:p>
            <a:pPr eaLnBrk="1" hangingPunct="1">
              <a:lnSpc>
                <a:spcPct val="80000"/>
              </a:lnSpc>
              <a:spcBef>
                <a:spcPct val="0"/>
              </a:spcBef>
            </a:pPr>
            <a:r>
              <a:rPr lang="en-US" altLang="ja-JP" sz="800" dirty="0"/>
              <a:t>Let me add that the “law” taught in Buddhism was not something created or invented by </a:t>
            </a:r>
            <a:r>
              <a:rPr lang="en-US" altLang="ja-JP" sz="800" dirty="0" err="1"/>
              <a:t>Shakyamuni</a:t>
            </a:r>
            <a:r>
              <a:rPr lang="en-US" altLang="ja-JP" sz="800" dirty="0"/>
              <a:t> Buddha but rather discovered by him.</a:t>
            </a:r>
            <a:endParaRPr lang="ja-JP" altLang="ja-JP" sz="800"/>
          </a:p>
          <a:p>
            <a:pPr eaLnBrk="1" hangingPunct="1">
              <a:lnSpc>
                <a:spcPct val="80000"/>
              </a:lnSpc>
              <a:spcBef>
                <a:spcPct val="0"/>
              </a:spcBef>
            </a:pPr>
            <a:r>
              <a:rPr lang="en-US" altLang="ja-JP" sz="800" dirty="0"/>
              <a:t> </a:t>
            </a:r>
            <a:endParaRPr lang="ja-JP" altLang="ja-JP" sz="800"/>
          </a:p>
          <a:p>
            <a:pPr eaLnBrk="1" hangingPunct="1">
              <a:lnSpc>
                <a:spcPct val="80000"/>
              </a:lnSpc>
              <a:spcBef>
                <a:spcPct val="0"/>
              </a:spcBef>
            </a:pPr>
            <a:r>
              <a:rPr lang="en-US" altLang="ja-JP" sz="800" dirty="0"/>
              <a:t>For example, Edison INVENTED the light bulb and Wright Brothers INVENTED the airplane. Bell INVENTED telephone. </a:t>
            </a:r>
          </a:p>
          <a:p>
            <a:pPr eaLnBrk="1" hangingPunct="1">
              <a:lnSpc>
                <a:spcPct val="80000"/>
              </a:lnSpc>
              <a:spcBef>
                <a:spcPct val="0"/>
              </a:spcBef>
            </a:pPr>
            <a:r>
              <a:rPr lang="en-US" altLang="ja-JP" sz="800" dirty="0"/>
              <a:t>In other words, to INVENT or CREATE something means to come up with something that did not exist before.  		</a:t>
            </a:r>
            <a:endParaRPr lang="ja-JP" altLang="ja-JP" sz="800"/>
          </a:p>
          <a:p>
            <a:pPr eaLnBrk="1" hangingPunct="1">
              <a:lnSpc>
                <a:spcPct val="80000"/>
              </a:lnSpc>
              <a:spcBef>
                <a:spcPct val="0"/>
              </a:spcBef>
            </a:pPr>
            <a:r>
              <a:rPr lang="en-US" altLang="ja-JP" sz="800" dirty="0"/>
              <a:t> </a:t>
            </a:r>
            <a:endParaRPr lang="ja-JP" altLang="ja-JP" sz="800"/>
          </a:p>
          <a:p>
            <a:pPr eaLnBrk="1" hangingPunct="1">
              <a:lnSpc>
                <a:spcPct val="80000"/>
              </a:lnSpc>
              <a:spcBef>
                <a:spcPct val="0"/>
              </a:spcBef>
            </a:pPr>
            <a:r>
              <a:rPr lang="en-US" altLang="ja-JP" sz="800" dirty="0"/>
              <a:t>Although </a:t>
            </a:r>
            <a:r>
              <a:rPr lang="en-US" altLang="ja-JP" sz="800" dirty="0" err="1"/>
              <a:t>iPhone</a:t>
            </a:r>
            <a:r>
              <a:rPr lang="en-US" altLang="ja-JP" sz="800" dirty="0"/>
              <a:t> is still a phone, but because the old-fashioned concept of a phone was overturned by Steve Job’s invention, he used the word “reinvent.”</a:t>
            </a:r>
            <a:endParaRPr lang="ja-JP" altLang="ja-JP" sz="800"/>
          </a:p>
          <a:p>
            <a:pPr eaLnBrk="1" hangingPunct="1">
              <a:lnSpc>
                <a:spcPct val="80000"/>
              </a:lnSpc>
              <a:spcBef>
                <a:spcPct val="0"/>
              </a:spcBef>
            </a:pPr>
            <a:r>
              <a:rPr lang="en-US" altLang="ja-JP" sz="800" dirty="0"/>
              <a:t> </a:t>
            </a:r>
            <a:endParaRPr lang="ja-JP" altLang="ja-JP" sz="800"/>
          </a:p>
          <a:p>
            <a:pPr eaLnBrk="1" hangingPunct="1">
              <a:lnSpc>
                <a:spcPct val="80000"/>
              </a:lnSpc>
              <a:spcBef>
                <a:spcPct val="0"/>
              </a:spcBef>
            </a:pPr>
            <a:r>
              <a:rPr lang="en-US" altLang="ja-JP" sz="800" dirty="0"/>
              <a:t>As you can see, to invent means to create something new, something that did not exist before.</a:t>
            </a:r>
            <a:endParaRPr lang="ja-JP" altLang="ja-JP" sz="800"/>
          </a:p>
          <a:p>
            <a:pPr eaLnBrk="1" hangingPunct="1">
              <a:lnSpc>
                <a:spcPct val="80000"/>
              </a:lnSpc>
              <a:spcBef>
                <a:spcPct val="0"/>
              </a:spcBef>
            </a:pPr>
            <a:r>
              <a:rPr lang="en-US" altLang="ja-JP" sz="800" dirty="0"/>
              <a:t> </a:t>
            </a:r>
            <a:endParaRPr lang="ja-JP" altLang="ja-JP" sz="800"/>
          </a:p>
          <a:p>
            <a:pPr eaLnBrk="1" hangingPunct="1">
              <a:lnSpc>
                <a:spcPct val="80000"/>
              </a:lnSpc>
              <a:spcBef>
                <a:spcPct val="0"/>
              </a:spcBef>
            </a:pPr>
            <a:r>
              <a:rPr lang="en-US" altLang="ja-JP" sz="800" dirty="0"/>
              <a:t>In contrast, Columbus is said to have discovered America. </a:t>
            </a:r>
          </a:p>
          <a:p>
            <a:pPr eaLnBrk="1" hangingPunct="1">
              <a:lnSpc>
                <a:spcPct val="80000"/>
              </a:lnSpc>
              <a:spcBef>
                <a:spcPct val="0"/>
              </a:spcBef>
            </a:pPr>
            <a:r>
              <a:rPr lang="en-US" altLang="ja-JP" sz="800" dirty="0"/>
              <a:t>He did not create or invent America. </a:t>
            </a:r>
          </a:p>
          <a:p>
            <a:pPr eaLnBrk="1" hangingPunct="1">
              <a:lnSpc>
                <a:spcPct val="80000"/>
              </a:lnSpc>
              <a:spcBef>
                <a:spcPct val="0"/>
              </a:spcBef>
            </a:pPr>
            <a:r>
              <a:rPr lang="en-US" altLang="ja-JP" sz="800" dirty="0"/>
              <a:t>America existed even before Columbus found it. </a:t>
            </a:r>
          </a:p>
          <a:p>
            <a:pPr eaLnBrk="1" hangingPunct="1">
              <a:lnSpc>
                <a:spcPct val="80000"/>
              </a:lnSpc>
              <a:spcBef>
                <a:spcPct val="0"/>
              </a:spcBef>
            </a:pPr>
            <a:r>
              <a:rPr lang="en-US" altLang="ja-JP" sz="800" dirty="0"/>
              <a:t>Similarly, to find something that already has existed is to say to have discovered it.</a:t>
            </a:r>
            <a:endParaRPr lang="ja-JP" altLang="ja-JP" sz="800"/>
          </a:p>
          <a:p>
            <a:pPr eaLnBrk="1" hangingPunct="1">
              <a:lnSpc>
                <a:spcPct val="80000"/>
              </a:lnSpc>
              <a:spcBef>
                <a:spcPct val="0"/>
              </a:spcBef>
            </a:pPr>
            <a:r>
              <a:rPr lang="en-US" altLang="ja-JP" sz="800" dirty="0"/>
              <a:t> </a:t>
            </a:r>
            <a:endParaRPr lang="ja-JP" altLang="ja-JP" sz="800"/>
          </a:p>
          <a:p>
            <a:pPr eaLnBrk="1" hangingPunct="1">
              <a:lnSpc>
                <a:spcPct val="80000"/>
              </a:lnSpc>
              <a:spcBef>
                <a:spcPct val="0"/>
              </a:spcBef>
            </a:pPr>
            <a:r>
              <a:rPr lang="en-US" altLang="ja-JP" sz="800" dirty="0" err="1"/>
              <a:t>Shakyamuni</a:t>
            </a:r>
            <a:r>
              <a:rPr lang="en-US" altLang="ja-JP" sz="800" dirty="0"/>
              <a:t> Buddha taught the “law,” which he had discovered. </a:t>
            </a:r>
          </a:p>
          <a:p>
            <a:pPr eaLnBrk="1" hangingPunct="1">
              <a:lnSpc>
                <a:spcPct val="80000"/>
              </a:lnSpc>
              <a:spcBef>
                <a:spcPct val="0"/>
              </a:spcBef>
            </a:pPr>
            <a:r>
              <a:rPr lang="en-US" altLang="ja-JP" sz="800" dirty="0"/>
              <a:t>In other words, whether </a:t>
            </a:r>
            <a:r>
              <a:rPr lang="en-US" altLang="ja-JP" sz="800" dirty="0" err="1"/>
              <a:t>Shakyamuni</a:t>
            </a:r>
            <a:r>
              <a:rPr lang="en-US" altLang="ja-JP" sz="800" dirty="0"/>
              <a:t> appeared 2600 years ago or not, there exists a truth, which happened to be discovered by </a:t>
            </a:r>
            <a:r>
              <a:rPr lang="en-US" altLang="ja-JP" sz="800" dirty="0" err="1"/>
              <a:t>Shakyamuni</a:t>
            </a:r>
            <a:r>
              <a:rPr lang="en-US" altLang="ja-JP" sz="800" dirty="0"/>
              <a:t> through his enlightenment of the Buddha. </a:t>
            </a:r>
          </a:p>
          <a:p>
            <a:pPr eaLnBrk="1" hangingPunct="1">
              <a:lnSpc>
                <a:spcPct val="80000"/>
              </a:lnSpc>
              <a:spcBef>
                <a:spcPct val="0"/>
              </a:spcBef>
            </a:pPr>
            <a:r>
              <a:rPr lang="en-US" altLang="ja-JP" sz="800" dirty="0"/>
              <a:t>And then he taught about it, which is now called as Buddhism. </a:t>
            </a:r>
          </a:p>
          <a:p>
            <a:pPr eaLnBrk="1" hangingPunct="1">
              <a:lnSpc>
                <a:spcPct val="80000"/>
              </a:lnSpc>
              <a:spcBef>
                <a:spcPct val="0"/>
              </a:spcBef>
            </a:pPr>
            <a:r>
              <a:rPr lang="en-US" altLang="ja-JP" sz="800" dirty="0"/>
              <a:t>This is why Buddhism is also known as Buddha Dharma or Buddha’s law. </a:t>
            </a:r>
            <a:endParaRPr lang="ja-JP" altLang="ja-JP" sz="800"/>
          </a:p>
          <a:p>
            <a:pPr eaLnBrk="1" hangingPunct="1">
              <a:lnSpc>
                <a:spcPct val="80000"/>
              </a:lnSpc>
              <a:spcBef>
                <a:spcPct val="0"/>
              </a:spcBef>
            </a:pPr>
            <a:r>
              <a:rPr lang="en-US" altLang="ja-JP" sz="800" dirty="0"/>
              <a:t> </a:t>
            </a:r>
          </a:p>
        </p:txBody>
      </p:sp>
      <p:sp>
        <p:nvSpPr>
          <p:cNvPr id="51204" name="スライド番号プレースホルダ 3"/>
          <p:cNvSpPr>
            <a:spLocks noGrp="1"/>
          </p:cNvSpPr>
          <p:nvPr>
            <p:ph type="sldNum" sz="quarter" idx="5"/>
          </p:nvPr>
        </p:nvSpPr>
        <p:spPr bwMode="auto">
          <a:noFill/>
          <a:ln>
            <a:miter lim="800000"/>
            <a:headEnd/>
            <a:tailEnd/>
          </a:ln>
        </p:spPr>
        <p:txBody>
          <a:bodyPr/>
          <a:lstStyle/>
          <a:p>
            <a:fld id="{EAADBB28-16DB-4A67-B48E-9F41A6A83C3F}" type="slidenum">
              <a:rPr lang="ja-JP" altLang="en-US" smtClean="0"/>
              <a:pPr/>
              <a:t>8</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a:lstStyle/>
          <a:p>
            <a:pPr eaLnBrk="1" hangingPunct="1">
              <a:spcBef>
                <a:spcPct val="0"/>
              </a:spcBef>
            </a:pPr>
            <a:r>
              <a:rPr lang="en-US" altLang="ja-JP" smtClean="0"/>
              <a:t>P7</a:t>
            </a:r>
          </a:p>
          <a:p>
            <a:pPr eaLnBrk="1" hangingPunct="1">
              <a:spcBef>
                <a:spcPct val="0"/>
              </a:spcBef>
            </a:pPr>
            <a:endParaRPr lang="ja-JP" altLang="ja-JP" smtClean="0"/>
          </a:p>
          <a:p>
            <a:pPr eaLnBrk="1" hangingPunct="1">
              <a:spcBef>
                <a:spcPct val="0"/>
              </a:spcBef>
            </a:pPr>
            <a:r>
              <a:rPr lang="en-US" altLang="ja-JP" smtClean="0"/>
              <a:t>What is the meaning of "Law?“</a:t>
            </a:r>
          </a:p>
          <a:p>
            <a:pPr eaLnBrk="1" hangingPunct="1">
              <a:spcBef>
                <a:spcPct val="0"/>
              </a:spcBef>
            </a:pPr>
            <a:endParaRPr lang="ja-JP" altLang="ja-JP" smtClean="0"/>
          </a:p>
          <a:p>
            <a:pPr eaLnBrk="1" hangingPunct="1">
              <a:spcBef>
                <a:spcPct val="0"/>
              </a:spcBef>
            </a:pPr>
            <a:r>
              <a:rPr lang="en-US" altLang="ja-JP" smtClean="0"/>
              <a:t>The Law penetrates the 3 Worlds and the 10 directions.</a:t>
            </a:r>
            <a:endParaRPr lang="ja-JP" altLang="ja-JP" smtClean="0"/>
          </a:p>
          <a:p>
            <a:pPr eaLnBrk="1" hangingPunct="1">
              <a:spcBef>
                <a:spcPct val="0"/>
              </a:spcBef>
            </a:pPr>
            <a:r>
              <a:rPr lang="en-US" altLang="ja-JP" smtClean="0"/>
              <a:t>The 3 Worlds are the Past, Present &amp; Future.</a:t>
            </a:r>
            <a:endParaRPr lang="ja-JP" altLang="ja-JP" smtClean="0"/>
          </a:p>
          <a:p>
            <a:pPr eaLnBrk="1" hangingPunct="1">
              <a:spcBef>
                <a:spcPct val="0"/>
              </a:spcBef>
            </a:pPr>
            <a:r>
              <a:rPr lang="en-US" altLang="ja-JP" smtClean="0"/>
              <a:t>10 Directions means north, south, east, west, and the 4 points in between and up and down. </a:t>
            </a:r>
          </a:p>
          <a:p>
            <a:pPr eaLnBrk="1" hangingPunct="1">
              <a:spcBef>
                <a:spcPct val="0"/>
              </a:spcBef>
            </a:pPr>
            <a:r>
              <a:rPr lang="en-US" altLang="ja-JP" smtClean="0"/>
              <a:t>In other words, it refers to everywhere.</a:t>
            </a:r>
            <a:endParaRPr lang="ja-JP" altLang="ja-JP" smtClean="0"/>
          </a:p>
          <a:p>
            <a:pPr eaLnBrk="1" hangingPunct="1">
              <a:spcBef>
                <a:spcPct val="0"/>
              </a:spcBef>
            </a:pPr>
            <a:r>
              <a:rPr lang="en-US" altLang="ja-JP" smtClean="0"/>
              <a:t> </a:t>
            </a:r>
            <a:endParaRPr lang="ja-JP" altLang="ja-JP" smtClean="0"/>
          </a:p>
          <a:p>
            <a:pPr eaLnBrk="1" hangingPunct="1">
              <a:spcBef>
                <a:spcPct val="0"/>
              </a:spcBef>
            </a:pPr>
            <a:r>
              <a:rPr lang="en-US" altLang="ja-JP" smtClean="0"/>
              <a:t> </a:t>
            </a:r>
            <a:endParaRPr lang="ja-JP" altLang="ja-JP" smtClean="0"/>
          </a:p>
          <a:p>
            <a:pPr eaLnBrk="1" hangingPunct="1">
              <a:spcBef>
                <a:spcPct val="0"/>
              </a:spcBef>
            </a:pPr>
            <a:r>
              <a:rPr lang="en-US" altLang="ja-JP" smtClean="0"/>
              <a:t>Law is something that does not change regardless of time and place. </a:t>
            </a:r>
          </a:p>
          <a:p>
            <a:pPr eaLnBrk="1" hangingPunct="1">
              <a:spcBef>
                <a:spcPct val="0"/>
              </a:spcBef>
            </a:pPr>
            <a:r>
              <a:rPr lang="en-US" altLang="ja-JP" smtClean="0"/>
              <a:t>Hundreds of thousands of years ago, today and hundreds of thousands of years into the future, the Law is something that does not change throughout the past, the present and the future. </a:t>
            </a:r>
          </a:p>
          <a:p>
            <a:pPr eaLnBrk="1" hangingPunct="1">
              <a:spcBef>
                <a:spcPct val="0"/>
              </a:spcBef>
            </a:pPr>
            <a:endParaRPr lang="en-US" altLang="ja-JP" smtClean="0"/>
          </a:p>
          <a:p>
            <a:pPr eaLnBrk="1" hangingPunct="1">
              <a:spcBef>
                <a:spcPct val="0"/>
              </a:spcBef>
            </a:pPr>
            <a:r>
              <a:rPr lang="en-US" altLang="ja-JP" smtClean="0"/>
              <a:t>It was true in the past. </a:t>
            </a:r>
          </a:p>
          <a:p>
            <a:pPr eaLnBrk="1" hangingPunct="1">
              <a:spcBef>
                <a:spcPct val="0"/>
              </a:spcBef>
            </a:pPr>
            <a:r>
              <a:rPr lang="en-US" altLang="ja-JP" smtClean="0"/>
              <a:t>It is true in the present. </a:t>
            </a:r>
          </a:p>
          <a:p>
            <a:pPr eaLnBrk="1" hangingPunct="1">
              <a:spcBef>
                <a:spcPct val="0"/>
              </a:spcBef>
            </a:pPr>
            <a:r>
              <a:rPr lang="en-US" altLang="ja-JP" smtClean="0"/>
              <a:t>It will be true in the future. </a:t>
            </a:r>
          </a:p>
          <a:p>
            <a:pPr eaLnBrk="1" hangingPunct="1">
              <a:spcBef>
                <a:spcPct val="0"/>
              </a:spcBef>
            </a:pPr>
            <a:endParaRPr lang="en-US" altLang="ja-JP" smtClean="0"/>
          </a:p>
          <a:p>
            <a:pPr eaLnBrk="1" hangingPunct="1">
              <a:spcBef>
                <a:spcPct val="0"/>
              </a:spcBef>
            </a:pPr>
            <a:r>
              <a:rPr lang="en-US" altLang="ja-JP" smtClean="0"/>
              <a:t>It is something that operates at all times. </a:t>
            </a:r>
          </a:p>
          <a:p>
            <a:pPr eaLnBrk="1" hangingPunct="1">
              <a:spcBef>
                <a:spcPct val="0"/>
              </a:spcBef>
            </a:pPr>
            <a:endParaRPr lang="en-US" altLang="ja-JP" smtClean="0"/>
          </a:p>
          <a:p>
            <a:pPr eaLnBrk="1" hangingPunct="1">
              <a:spcBef>
                <a:spcPct val="0"/>
              </a:spcBef>
            </a:pPr>
            <a:r>
              <a:rPr lang="en-US" altLang="ja-JP" smtClean="0"/>
              <a:t>Also, it is something that operates anywhere: in the Philippines, in Japan, in the United States. </a:t>
            </a:r>
          </a:p>
          <a:p>
            <a:pPr eaLnBrk="1" hangingPunct="1">
              <a:spcBef>
                <a:spcPct val="0"/>
              </a:spcBef>
            </a:pPr>
            <a:r>
              <a:rPr lang="en-US" altLang="ja-JP" smtClean="0"/>
              <a:t>Even if you fly into outer space the Law never fails to work. </a:t>
            </a:r>
          </a:p>
          <a:p>
            <a:pPr eaLnBrk="1" hangingPunct="1">
              <a:spcBef>
                <a:spcPct val="0"/>
              </a:spcBef>
            </a:pPr>
            <a:r>
              <a:rPr lang="en-US" altLang="ja-JP" smtClean="0"/>
              <a:t>This is called the Law. </a:t>
            </a:r>
            <a:endParaRPr lang="ja-JP" altLang="ja-JP" smtClean="0"/>
          </a:p>
          <a:p>
            <a:pPr eaLnBrk="1" hangingPunct="1">
              <a:spcBef>
                <a:spcPct val="0"/>
              </a:spcBef>
            </a:pPr>
            <a:endParaRPr lang="en-US" altLang="ja-JP" smtClean="0"/>
          </a:p>
          <a:p>
            <a:pPr eaLnBrk="1" hangingPunct="1">
              <a:spcBef>
                <a:spcPct val="0"/>
              </a:spcBef>
            </a:pPr>
            <a:r>
              <a:rPr lang="en-US" altLang="ja-JP" smtClean="0"/>
              <a:t>Such a thing that does not change is called Law. </a:t>
            </a:r>
          </a:p>
          <a:p>
            <a:pPr eaLnBrk="1" hangingPunct="1">
              <a:spcBef>
                <a:spcPct val="0"/>
              </a:spcBef>
            </a:pPr>
            <a:r>
              <a:rPr lang="en-US" altLang="ja-JP" smtClean="0"/>
              <a:t>Something that was considered as truth in the past, but it is not considered as truth any longer cannot be called a Law. </a:t>
            </a:r>
          </a:p>
          <a:p>
            <a:pPr eaLnBrk="1" hangingPunct="1">
              <a:spcBef>
                <a:spcPct val="0"/>
              </a:spcBef>
            </a:pPr>
            <a:r>
              <a:rPr lang="en-US" altLang="ja-JP" smtClean="0"/>
              <a:t>Something that is considered correct in Japan, but is not accepted in another country also cannot be called the Law. </a:t>
            </a:r>
          </a:p>
          <a:p>
            <a:pPr eaLnBrk="1" hangingPunct="1">
              <a:spcBef>
                <a:spcPct val="0"/>
              </a:spcBef>
            </a:pPr>
            <a:endParaRPr lang="en-US" altLang="ja-JP" smtClean="0"/>
          </a:p>
          <a:p>
            <a:pPr eaLnBrk="1" hangingPunct="1">
              <a:spcBef>
                <a:spcPct val="0"/>
              </a:spcBef>
            </a:pPr>
            <a:r>
              <a:rPr lang="en-US" altLang="ja-JP" smtClean="0"/>
              <a:t>In Buddhism, the Law is something that  never fails to work throughout the three worlds and the ten directions. </a:t>
            </a:r>
          </a:p>
          <a:p>
            <a:pPr eaLnBrk="1" hangingPunct="1">
              <a:spcBef>
                <a:spcPct val="0"/>
              </a:spcBef>
            </a:pPr>
            <a:r>
              <a:rPr lang="en-US" altLang="ja-JP" smtClean="0"/>
              <a:t>The three worlds are the past, present and future world. </a:t>
            </a:r>
          </a:p>
          <a:p>
            <a:pPr eaLnBrk="1" hangingPunct="1">
              <a:spcBef>
                <a:spcPct val="0"/>
              </a:spcBef>
            </a:pPr>
            <a:r>
              <a:rPr lang="en-US" altLang="ja-JP" smtClean="0"/>
              <a:t>The 10 directions refer to everywhere, the 8 points of a compass and up and down.</a:t>
            </a:r>
            <a:endParaRPr lang="ja-JP" altLang="ja-JP" smtClean="0"/>
          </a:p>
          <a:p>
            <a:pPr eaLnBrk="1" hangingPunct="1">
              <a:spcBef>
                <a:spcPct val="0"/>
              </a:spcBef>
            </a:pPr>
            <a:r>
              <a:rPr lang="en-US" altLang="ja-JP" smtClean="0"/>
              <a:t> </a:t>
            </a:r>
            <a:endParaRPr lang="ja-JP" altLang="ja-JP" smtClean="0"/>
          </a:p>
        </p:txBody>
      </p:sp>
      <p:sp>
        <p:nvSpPr>
          <p:cNvPr id="49156" name="スライド番号プレースホルダ 3"/>
          <p:cNvSpPr>
            <a:spLocks noGrp="1"/>
          </p:cNvSpPr>
          <p:nvPr>
            <p:ph type="sldNum" sz="quarter" idx="5"/>
          </p:nvPr>
        </p:nvSpPr>
        <p:spPr bwMode="auto">
          <a:noFill/>
          <a:ln>
            <a:miter lim="800000"/>
            <a:headEnd/>
            <a:tailEnd/>
          </a:ln>
        </p:spPr>
        <p:txBody>
          <a:bodyPr/>
          <a:lstStyle/>
          <a:p>
            <a:fld id="{8D603F50-E35B-4814-AC76-4C73E3A897E6}" type="slidenum">
              <a:rPr lang="ja-JP" altLang="en-US" smtClean="0"/>
              <a:pPr/>
              <a:t>15</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a:lstStyle/>
          <a:p>
            <a:pPr eaLnBrk="1" hangingPunct="1">
              <a:spcBef>
                <a:spcPct val="0"/>
              </a:spcBef>
            </a:pPr>
            <a:r>
              <a:rPr lang="en-US" altLang="ja-JP" smtClean="0"/>
              <a:t>P8</a:t>
            </a:r>
          </a:p>
          <a:p>
            <a:pPr eaLnBrk="1" hangingPunct="1">
              <a:spcBef>
                <a:spcPct val="0"/>
              </a:spcBef>
            </a:pPr>
            <a:endParaRPr lang="en-US" altLang="ja-JP" smtClean="0"/>
          </a:p>
          <a:p>
            <a:pPr eaLnBrk="1" hangingPunct="1">
              <a:spcBef>
                <a:spcPct val="0"/>
              </a:spcBef>
            </a:pPr>
            <a:r>
              <a:rPr lang="en-US" altLang="ja-JP" smtClean="0"/>
              <a:t>So, it means that the Law of Cause &amp; Effect works always and everywhere.</a:t>
            </a:r>
            <a:endParaRPr lang="ja-JP" altLang="ja-JP" smtClean="0"/>
          </a:p>
          <a:p>
            <a:pPr eaLnBrk="1" hangingPunct="1">
              <a:spcBef>
                <a:spcPct val="0"/>
              </a:spcBef>
            </a:pPr>
            <a:endParaRPr lang="en-US" altLang="ja-JP" smtClean="0"/>
          </a:p>
          <a:p>
            <a:pPr eaLnBrk="1" hangingPunct="1">
              <a:spcBef>
                <a:spcPct val="0"/>
              </a:spcBef>
            </a:pPr>
            <a:r>
              <a:rPr lang="en-US" altLang="ja-JP" smtClean="0"/>
              <a:t>Something that was accepted years ago, but is not accepted anymore is not a law. </a:t>
            </a:r>
            <a:endParaRPr lang="ja-JP" altLang="ja-JP" smtClean="0"/>
          </a:p>
          <a:p>
            <a:pPr eaLnBrk="1" hangingPunct="1">
              <a:spcBef>
                <a:spcPct val="0"/>
              </a:spcBef>
            </a:pPr>
            <a:r>
              <a:rPr lang="en-US" altLang="ja-JP" smtClean="0"/>
              <a:t> Also, something that works in one country, but not in another country is not a law.</a:t>
            </a:r>
            <a:endParaRPr lang="ja-JP" altLang="ja-JP" smtClean="0"/>
          </a:p>
          <a:p>
            <a:pPr eaLnBrk="1" hangingPunct="1">
              <a:spcBef>
                <a:spcPct val="0"/>
              </a:spcBef>
            </a:pPr>
            <a:r>
              <a:rPr lang="en-US" altLang="ja-JP" smtClean="0"/>
              <a:t> </a:t>
            </a:r>
            <a:endParaRPr lang="ja-JP" altLang="ja-JP" smtClean="0"/>
          </a:p>
          <a:p>
            <a:pPr eaLnBrk="1" hangingPunct="1">
              <a:spcBef>
                <a:spcPct val="0"/>
              </a:spcBef>
            </a:pPr>
            <a:r>
              <a:rPr lang="en-US" altLang="ja-JP" smtClean="0"/>
              <a:t>What is taught in Buddhism is valid anytime and anywhere, because the teaching is based on the Law of Cause &amp; Effect, which is valid anytime and anywhere.</a:t>
            </a:r>
            <a:endParaRPr lang="ja-JP" altLang="ja-JP" smtClean="0"/>
          </a:p>
          <a:p>
            <a:pPr eaLnBrk="1" hangingPunct="1">
              <a:spcBef>
                <a:spcPct val="0"/>
              </a:spcBef>
            </a:pPr>
            <a:r>
              <a:rPr lang="en-US" altLang="ja-JP" smtClean="0"/>
              <a:t> </a:t>
            </a:r>
            <a:endParaRPr lang="ja-JP" altLang="ja-JP" smtClean="0"/>
          </a:p>
          <a:p>
            <a:pPr eaLnBrk="1" hangingPunct="1">
              <a:spcBef>
                <a:spcPct val="0"/>
              </a:spcBef>
            </a:pPr>
            <a:r>
              <a:rPr lang="en-US" altLang="ja-JP" smtClean="0"/>
              <a:t>Social laws and constitutions change from country to country, and change over time. </a:t>
            </a:r>
            <a:endParaRPr lang="ja-JP" altLang="ja-JP" smtClean="0"/>
          </a:p>
          <a:p>
            <a:pPr eaLnBrk="1" hangingPunct="1">
              <a:spcBef>
                <a:spcPct val="0"/>
              </a:spcBef>
            </a:pPr>
            <a:r>
              <a:rPr lang="en-US" altLang="ja-JP" smtClean="0"/>
              <a:t>That’s because they are man-made. </a:t>
            </a:r>
          </a:p>
          <a:p>
            <a:pPr eaLnBrk="1" hangingPunct="1">
              <a:spcBef>
                <a:spcPct val="0"/>
              </a:spcBef>
            </a:pPr>
            <a:endParaRPr lang="en-US" altLang="ja-JP" smtClean="0"/>
          </a:p>
          <a:p>
            <a:pPr eaLnBrk="1" hangingPunct="1">
              <a:spcBef>
                <a:spcPct val="0"/>
              </a:spcBef>
            </a:pPr>
            <a:r>
              <a:rPr lang="en-US" altLang="ja-JP" smtClean="0"/>
              <a:t>For example, the laws when there was no Internet and the laws today when we have Internet are different. </a:t>
            </a:r>
          </a:p>
          <a:p>
            <a:pPr eaLnBrk="1" hangingPunct="1">
              <a:spcBef>
                <a:spcPct val="0"/>
              </a:spcBef>
            </a:pPr>
            <a:r>
              <a:rPr lang="en-US" altLang="ja-JP" smtClean="0"/>
              <a:t>Man-made laws must be changed to suit the necessity of modern times. </a:t>
            </a:r>
          </a:p>
          <a:p>
            <a:pPr eaLnBrk="1" hangingPunct="1">
              <a:spcBef>
                <a:spcPct val="0"/>
              </a:spcBef>
            </a:pPr>
            <a:r>
              <a:rPr lang="en-US" altLang="ja-JP" smtClean="0"/>
              <a:t>Also the laws of the USA differ from the laws in Japan. </a:t>
            </a:r>
          </a:p>
          <a:p>
            <a:pPr eaLnBrk="1" hangingPunct="1">
              <a:spcBef>
                <a:spcPct val="0"/>
              </a:spcBef>
            </a:pPr>
            <a:r>
              <a:rPr lang="en-US" altLang="ja-JP" smtClean="0"/>
              <a:t>Also the laws vary from state to state within the USA as well. </a:t>
            </a:r>
          </a:p>
          <a:p>
            <a:pPr eaLnBrk="1" hangingPunct="1">
              <a:spcBef>
                <a:spcPct val="0"/>
              </a:spcBef>
            </a:pPr>
            <a:r>
              <a:rPr lang="en-US" altLang="ja-JP" smtClean="0"/>
              <a:t>Assisted suicide for example is legal in Oregon but not in other states. </a:t>
            </a:r>
          </a:p>
          <a:p>
            <a:pPr eaLnBrk="1" hangingPunct="1">
              <a:spcBef>
                <a:spcPct val="0"/>
              </a:spcBef>
            </a:pPr>
            <a:r>
              <a:rPr lang="en-US" altLang="ja-JP" smtClean="0"/>
              <a:t>Same-sex marriage or abortion too is legal in some states but not in others. </a:t>
            </a:r>
          </a:p>
          <a:p>
            <a:pPr eaLnBrk="1" hangingPunct="1">
              <a:spcBef>
                <a:spcPct val="0"/>
              </a:spcBef>
            </a:pPr>
            <a:r>
              <a:rPr lang="en-US" altLang="ja-JP" smtClean="0"/>
              <a:t>As you can see, the constitution or national laws vary according to time and place.</a:t>
            </a:r>
            <a:endParaRPr lang="ja-JP" altLang="ja-JP" smtClean="0"/>
          </a:p>
        </p:txBody>
      </p:sp>
      <p:sp>
        <p:nvSpPr>
          <p:cNvPr id="50180" name="スライド番号プレースホルダ 3"/>
          <p:cNvSpPr>
            <a:spLocks noGrp="1"/>
          </p:cNvSpPr>
          <p:nvPr>
            <p:ph type="sldNum" sz="quarter" idx="5"/>
          </p:nvPr>
        </p:nvSpPr>
        <p:spPr bwMode="auto">
          <a:noFill/>
          <a:ln>
            <a:miter lim="800000"/>
            <a:headEnd/>
            <a:tailEnd/>
          </a:ln>
        </p:spPr>
        <p:txBody>
          <a:bodyPr/>
          <a:lstStyle/>
          <a:p>
            <a:fld id="{2D141EC0-CB57-4289-A162-9E9524016233}" type="slidenum">
              <a:rPr lang="ja-JP" altLang="en-US" smtClean="0"/>
              <a:pPr/>
              <a:t>17</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a:lstStyle/>
          <a:p>
            <a:pPr eaLnBrk="1" hangingPunct="1">
              <a:spcBef>
                <a:spcPct val="0"/>
              </a:spcBef>
            </a:pPr>
            <a:r>
              <a:rPr lang="en-US" altLang="ja-JP" sz="1100" dirty="0"/>
              <a:t>P12</a:t>
            </a:r>
          </a:p>
          <a:p>
            <a:pPr eaLnBrk="1" hangingPunct="1">
              <a:spcBef>
                <a:spcPct val="0"/>
              </a:spcBef>
            </a:pPr>
            <a:endParaRPr lang="en-US" altLang="ja-JP" sz="1100" dirty="0"/>
          </a:p>
          <a:p>
            <a:pPr eaLnBrk="1" hangingPunct="1">
              <a:spcBef>
                <a:spcPct val="0"/>
              </a:spcBef>
            </a:pPr>
            <a:endParaRPr lang="ja-JP" altLang="ja-JP" sz="1100"/>
          </a:p>
          <a:p>
            <a:pPr eaLnBrk="1" hangingPunct="1">
              <a:spcBef>
                <a:spcPct val="0"/>
              </a:spcBef>
            </a:pPr>
            <a:r>
              <a:rPr lang="en-US" altLang="ja-JP" sz="1100" dirty="0"/>
              <a:t>Buddhism teaches about the Law of Cause &amp; Effect about our main concern - our destiny.</a:t>
            </a:r>
          </a:p>
          <a:p>
            <a:pPr eaLnBrk="1" hangingPunct="1">
              <a:spcBef>
                <a:spcPct val="0"/>
              </a:spcBef>
            </a:pPr>
            <a:r>
              <a:rPr lang="en-US" altLang="ja-JP" sz="1100" dirty="0"/>
              <a:t>We all want to know if we will be happy or unhappy in the future.</a:t>
            </a:r>
            <a:endParaRPr lang="ja-JP" altLang="ja-JP" sz="1100"/>
          </a:p>
          <a:p>
            <a:pPr eaLnBrk="1" hangingPunct="1">
              <a:spcBef>
                <a:spcPct val="0"/>
              </a:spcBef>
            </a:pPr>
            <a:r>
              <a:rPr lang="en-US" altLang="ja-JP" sz="1100" dirty="0"/>
              <a:t> </a:t>
            </a:r>
            <a:endParaRPr lang="ja-JP" altLang="ja-JP" sz="1100"/>
          </a:p>
          <a:p>
            <a:pPr eaLnBrk="1" hangingPunct="1">
              <a:spcBef>
                <a:spcPct val="0"/>
              </a:spcBef>
            </a:pPr>
            <a:r>
              <a:rPr lang="en-US" altLang="ja-JP" sz="1100" dirty="0"/>
              <a:t>We want to have a good destiny.</a:t>
            </a:r>
            <a:endParaRPr lang="ja-JP" altLang="ja-JP" sz="1100"/>
          </a:p>
          <a:p>
            <a:pPr eaLnBrk="1" hangingPunct="1">
              <a:spcBef>
                <a:spcPct val="0"/>
              </a:spcBef>
            </a:pPr>
            <a:r>
              <a:rPr lang="en-US" altLang="ja-JP" sz="1100" dirty="0"/>
              <a:t>We want to avoid a bad destiny.</a:t>
            </a:r>
            <a:endParaRPr lang="ja-JP" altLang="ja-JP" sz="1100"/>
          </a:p>
          <a:p>
            <a:pPr eaLnBrk="1" hangingPunct="1">
              <a:spcBef>
                <a:spcPct val="0"/>
              </a:spcBef>
            </a:pPr>
            <a:r>
              <a:rPr lang="en-US" altLang="ja-JP" sz="1100" dirty="0"/>
              <a:t> </a:t>
            </a:r>
            <a:endParaRPr lang="ja-JP" altLang="ja-JP" sz="1100"/>
          </a:p>
          <a:p>
            <a:pPr eaLnBrk="1" hangingPunct="1">
              <a:spcBef>
                <a:spcPct val="0"/>
              </a:spcBef>
            </a:pPr>
            <a:r>
              <a:rPr lang="en-US" altLang="ja-JP" sz="1100" dirty="0"/>
              <a:t>How is our destiny created?</a:t>
            </a:r>
            <a:endParaRPr lang="ja-JP" altLang="ja-JP" sz="1100"/>
          </a:p>
        </p:txBody>
      </p:sp>
      <p:sp>
        <p:nvSpPr>
          <p:cNvPr id="54276" name="スライド番号プレースホルダ 3"/>
          <p:cNvSpPr>
            <a:spLocks noGrp="1"/>
          </p:cNvSpPr>
          <p:nvPr>
            <p:ph type="sldNum" sz="quarter" idx="5"/>
          </p:nvPr>
        </p:nvSpPr>
        <p:spPr bwMode="auto">
          <a:noFill/>
          <a:ln>
            <a:miter lim="800000"/>
            <a:headEnd/>
            <a:tailEnd/>
          </a:ln>
        </p:spPr>
        <p:txBody>
          <a:bodyPr/>
          <a:lstStyle/>
          <a:p>
            <a:fld id="{AD1D7E67-C7D5-4580-A9E5-AE72DFB161E1}" type="slidenum">
              <a:rPr lang="ja-JP" altLang="en-US" smtClean="0"/>
              <a:pPr/>
              <a:t>25</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3721E7-72A2-4948-AFE3-CD26363B4415}"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721E7-72A2-4948-AFE3-CD26363B4415}"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721E7-72A2-4948-AFE3-CD26363B4415}"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721E7-72A2-4948-AFE3-CD26363B4415}"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721E7-72A2-4948-AFE3-CD26363B4415}"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3721E7-72A2-4948-AFE3-CD26363B4415}" type="datetimeFigureOut">
              <a:rPr lang="en-US" smtClean="0"/>
              <a:pPr/>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721E7-72A2-4948-AFE3-CD26363B4415}" type="datetimeFigureOut">
              <a:rPr lang="en-US" smtClean="0"/>
              <a:pPr/>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3721E7-72A2-4948-AFE3-CD26363B4415}" type="datetimeFigureOut">
              <a:rPr lang="en-US" smtClean="0"/>
              <a:pPr/>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721E7-72A2-4948-AFE3-CD26363B4415}" type="datetimeFigureOut">
              <a:rPr lang="en-US" smtClean="0"/>
              <a:pPr/>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721E7-72A2-4948-AFE3-CD26363B4415}" type="datetimeFigureOut">
              <a:rPr lang="en-US" smtClean="0"/>
              <a:pPr/>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721E7-72A2-4948-AFE3-CD26363B4415}" type="datetimeFigureOut">
              <a:rPr lang="en-US" smtClean="0"/>
              <a:pPr/>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A9EC5-EEDB-4E69-A788-7948677784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721E7-72A2-4948-AFE3-CD26363B4415}" type="datetimeFigureOut">
              <a:rPr lang="en-US" smtClean="0"/>
              <a:pPr/>
              <a:t>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A9EC5-EEDB-4E69-A788-7948677784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ree-photos.gatag.net/tag/%e7%ac%91%e9%a1%94-%e3%82%b9%e3%83%9e%e3%82%a4%e3%83%ab"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The Law of Cause &amp; Effect</a:t>
            </a:r>
            <a:endParaRPr lang="en-US" dirty="0"/>
          </a:p>
        </p:txBody>
      </p:sp>
      <p:sp>
        <p:nvSpPr>
          <p:cNvPr id="5" name="Subtitle 4"/>
          <p:cNvSpPr>
            <a:spLocks noGrp="1"/>
          </p:cNvSpPr>
          <p:nvPr>
            <p:ph type="subTitle" idx="1"/>
          </p:nvPr>
        </p:nvSpPr>
        <p:spPr/>
        <p:txBody>
          <a:bodyPr/>
          <a:lstStyle/>
          <a:p>
            <a:r>
              <a:rPr lang="en-US" smtClean="0"/>
              <a:t>Part 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Autofit/>
          </a:bodyPr>
          <a:lstStyle/>
          <a:p>
            <a:r>
              <a:rPr lang="en-US" sz="4400" dirty="0" smtClean="0"/>
              <a:t>Suppose this is a tree called Buddhism, then the Law of Cause and Effect is the root and the trunk of the tree. </a:t>
            </a:r>
          </a:p>
          <a:p>
            <a:r>
              <a:rPr lang="en-US" sz="4400" dirty="0" smtClean="0"/>
              <a:t>We can see how crucial it is to understand the law of cause and effect in order to understand Buddhism.</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Meaning </a:t>
            </a:r>
            <a:r>
              <a:rPr lang="en-US" dirty="0"/>
              <a:t>of the </a:t>
            </a:r>
            <a:r>
              <a:rPr lang="en-US" dirty="0" smtClean="0"/>
              <a:t>word “Law”</a:t>
            </a:r>
            <a:endParaRPr lang="en-US" dirty="0"/>
          </a:p>
        </p:txBody>
      </p:sp>
      <p:sp>
        <p:nvSpPr>
          <p:cNvPr id="3" name="Content Placeholder 2"/>
          <p:cNvSpPr>
            <a:spLocks noGrp="1"/>
          </p:cNvSpPr>
          <p:nvPr>
            <p:ph idx="1"/>
          </p:nvPr>
        </p:nvSpPr>
        <p:spPr>
          <a:xfrm>
            <a:off x="685800" y="1600200"/>
            <a:ext cx="7772400" cy="4525963"/>
          </a:xfrm>
        </p:spPr>
        <p:txBody>
          <a:bodyPr>
            <a:normAutofit/>
          </a:bodyPr>
          <a:lstStyle/>
          <a:p>
            <a:r>
              <a:rPr lang="en-US" sz="4800" dirty="0" smtClean="0"/>
              <a:t>Law is a truth </a:t>
            </a:r>
            <a:r>
              <a:rPr lang="en-US" sz="4800" dirty="0"/>
              <a:t>or </a:t>
            </a:r>
            <a:r>
              <a:rPr lang="en-US" sz="4800" dirty="0" smtClean="0"/>
              <a:t>principle, it is something </a:t>
            </a:r>
            <a:r>
              <a:rPr lang="en-US" sz="4800" dirty="0"/>
              <a:t>that </a:t>
            </a:r>
            <a:r>
              <a:rPr lang="en-US" sz="4800" u="sng" dirty="0"/>
              <a:t>does not change </a:t>
            </a:r>
            <a:r>
              <a:rPr lang="en-US" sz="4800" dirty="0"/>
              <a:t>regardless of time and place. </a:t>
            </a:r>
            <a:endParaRPr lang="en-US" sz="4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US" sz="4000" dirty="0" smtClean="0">
                <a:solidFill>
                  <a:srgbClr val="FF0000"/>
                </a:solidFill>
              </a:rPr>
              <a:t>Time</a:t>
            </a:r>
            <a:r>
              <a:rPr lang="en-US" sz="4000" dirty="0" smtClean="0"/>
              <a:t>: Millions of years ago, today and millions of years into the future, the Law is something that does not change</a:t>
            </a:r>
          </a:p>
          <a:p>
            <a:r>
              <a:rPr lang="en-US" sz="4000" dirty="0" smtClean="0">
                <a:solidFill>
                  <a:srgbClr val="FF0000"/>
                </a:solidFill>
              </a:rPr>
              <a:t>Place</a:t>
            </a:r>
            <a:r>
              <a:rPr lang="en-US" sz="4000" dirty="0" smtClean="0"/>
              <a:t>: in the Philippines, in Japan, in the United States. Even if you fly into outer space the Law always works.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6600" dirty="0" smtClean="0"/>
              <a:t>Such a thing that does not change is called “Truth.”</a:t>
            </a:r>
            <a:endParaRPr lang="en-US" sz="6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4400" dirty="0" smtClean="0"/>
              <a:t>Something that was considered as true in the past, but it is not considered as true any longer cannot be called a Law. </a:t>
            </a:r>
          </a:p>
          <a:p>
            <a:r>
              <a:rPr lang="en-US" sz="4400" dirty="0" smtClean="0"/>
              <a:t>Something that is considered correct in one country, but not in another country also cannot be called Law either.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3"/>
          <p:cNvSpPr>
            <a:spLocks noChangeArrowheads="1"/>
          </p:cNvSpPr>
          <p:nvPr/>
        </p:nvSpPr>
        <p:spPr bwMode="auto">
          <a:xfrm>
            <a:off x="457200" y="381000"/>
            <a:ext cx="8142288" cy="830997"/>
          </a:xfrm>
          <a:prstGeom prst="rect">
            <a:avLst/>
          </a:prstGeom>
          <a:noFill/>
          <a:ln w="9525">
            <a:noFill/>
            <a:miter lim="800000"/>
            <a:headEnd/>
            <a:tailEnd/>
          </a:ln>
        </p:spPr>
        <p:txBody>
          <a:bodyPr wrap="square">
            <a:spAutoFit/>
          </a:bodyPr>
          <a:lstStyle/>
          <a:p>
            <a:pPr algn="ctr"/>
            <a:r>
              <a:rPr lang="en-US" altLang="ja-JP" sz="2400" dirty="0" smtClean="0">
                <a:latin typeface="Arial" charset="0"/>
              </a:rPr>
              <a:t>The “Law” works in throughout </a:t>
            </a:r>
          </a:p>
          <a:p>
            <a:pPr algn="ctr"/>
            <a:r>
              <a:rPr lang="en-US" altLang="ja-JP" sz="2400" dirty="0" smtClean="0">
                <a:latin typeface="Arial" charset="0"/>
              </a:rPr>
              <a:t>the 3 worlds and the 10 directions</a:t>
            </a:r>
            <a:endParaRPr lang="ja-JP" altLang="ja-JP" sz="2400">
              <a:latin typeface="Arial" charset="0"/>
            </a:endParaRPr>
          </a:p>
        </p:txBody>
      </p:sp>
      <p:cxnSp>
        <p:nvCxnSpPr>
          <p:cNvPr id="6" name="直線コネクタ 5"/>
          <p:cNvCxnSpPr/>
          <p:nvPr/>
        </p:nvCxnSpPr>
        <p:spPr>
          <a:xfrm rot="5400000">
            <a:off x="2555876" y="2525712"/>
            <a:ext cx="0" cy="3311525"/>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円/楕円 6"/>
          <p:cNvSpPr>
            <a:spLocks noChangeAspect="1"/>
          </p:cNvSpPr>
          <p:nvPr/>
        </p:nvSpPr>
        <p:spPr>
          <a:xfrm>
            <a:off x="2357438" y="4097338"/>
            <a:ext cx="157162" cy="15875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srgbClr val="FFFFFF"/>
              </a:solidFill>
            </a:endParaRPr>
          </a:p>
        </p:txBody>
      </p:sp>
      <p:sp>
        <p:nvSpPr>
          <p:cNvPr id="7173" name="正方形/長方形 8"/>
          <p:cNvSpPr>
            <a:spLocks noChangeArrowheads="1"/>
          </p:cNvSpPr>
          <p:nvPr/>
        </p:nvSpPr>
        <p:spPr bwMode="auto">
          <a:xfrm>
            <a:off x="1990725" y="4344988"/>
            <a:ext cx="979488" cy="369887"/>
          </a:xfrm>
          <a:prstGeom prst="rect">
            <a:avLst/>
          </a:prstGeom>
          <a:noFill/>
          <a:ln w="9525">
            <a:noFill/>
            <a:miter lim="800000"/>
            <a:headEnd/>
            <a:tailEnd/>
          </a:ln>
        </p:spPr>
        <p:txBody>
          <a:bodyPr wrap="none">
            <a:spAutoFit/>
          </a:bodyPr>
          <a:lstStyle/>
          <a:p>
            <a:r>
              <a:rPr lang="en-US" altLang="ja-JP">
                <a:latin typeface="Arial" charset="0"/>
              </a:rPr>
              <a:t>Present</a:t>
            </a:r>
            <a:endParaRPr lang="ja-JP" altLang="en-US">
              <a:latin typeface="Arial" charset="0"/>
            </a:endParaRPr>
          </a:p>
        </p:txBody>
      </p:sp>
      <p:sp>
        <p:nvSpPr>
          <p:cNvPr id="7174" name="正方形/長方形 9"/>
          <p:cNvSpPr>
            <a:spLocks noChangeArrowheads="1"/>
          </p:cNvSpPr>
          <p:nvPr/>
        </p:nvSpPr>
        <p:spPr bwMode="auto">
          <a:xfrm>
            <a:off x="1074738" y="4344988"/>
            <a:ext cx="646112" cy="369887"/>
          </a:xfrm>
          <a:prstGeom prst="rect">
            <a:avLst/>
          </a:prstGeom>
          <a:noFill/>
          <a:ln w="9525">
            <a:noFill/>
            <a:miter lim="800000"/>
            <a:headEnd/>
            <a:tailEnd/>
          </a:ln>
        </p:spPr>
        <p:txBody>
          <a:bodyPr wrap="none">
            <a:spAutoFit/>
          </a:bodyPr>
          <a:lstStyle/>
          <a:p>
            <a:r>
              <a:rPr lang="en-US" altLang="ja-JP">
                <a:latin typeface="Arial" charset="0"/>
              </a:rPr>
              <a:t>Past</a:t>
            </a:r>
            <a:endParaRPr lang="ja-JP" altLang="en-US">
              <a:latin typeface="Arial" charset="0"/>
            </a:endParaRPr>
          </a:p>
        </p:txBody>
      </p:sp>
      <p:sp>
        <p:nvSpPr>
          <p:cNvPr id="7175" name="正方形/長方形 10"/>
          <p:cNvSpPr>
            <a:spLocks noChangeArrowheads="1"/>
          </p:cNvSpPr>
          <p:nvPr/>
        </p:nvSpPr>
        <p:spPr bwMode="auto">
          <a:xfrm>
            <a:off x="3144838" y="4344988"/>
            <a:ext cx="850900" cy="369887"/>
          </a:xfrm>
          <a:prstGeom prst="rect">
            <a:avLst/>
          </a:prstGeom>
          <a:noFill/>
          <a:ln w="9525">
            <a:noFill/>
            <a:miter lim="800000"/>
            <a:headEnd/>
            <a:tailEnd/>
          </a:ln>
        </p:spPr>
        <p:txBody>
          <a:bodyPr wrap="none">
            <a:spAutoFit/>
          </a:bodyPr>
          <a:lstStyle/>
          <a:p>
            <a:r>
              <a:rPr lang="en-US" altLang="ja-JP">
                <a:latin typeface="Arial" charset="0"/>
              </a:rPr>
              <a:t>Future</a:t>
            </a:r>
            <a:endParaRPr lang="ja-JP" altLang="en-US">
              <a:latin typeface="Arial" charset="0"/>
            </a:endParaRPr>
          </a:p>
        </p:txBody>
      </p:sp>
      <p:cxnSp>
        <p:nvCxnSpPr>
          <p:cNvPr id="12" name="直線コネクタ 11"/>
          <p:cNvCxnSpPr/>
          <p:nvPr/>
        </p:nvCxnSpPr>
        <p:spPr>
          <a:xfrm rot="5400000">
            <a:off x="6732588" y="2544762"/>
            <a:ext cx="0" cy="3311525"/>
          </a:xfrm>
          <a:prstGeom prst="line">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10800000">
            <a:off x="6659563" y="3089275"/>
            <a:ext cx="0" cy="2160588"/>
          </a:xfrm>
          <a:prstGeom prst="line">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735638" y="3357563"/>
            <a:ext cx="1800225" cy="1727200"/>
          </a:xfrm>
          <a:prstGeom prst="line">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9" name="正方形/長方形 16"/>
          <p:cNvSpPr>
            <a:spLocks noChangeArrowheads="1"/>
          </p:cNvSpPr>
          <p:nvPr/>
        </p:nvSpPr>
        <p:spPr bwMode="auto">
          <a:xfrm>
            <a:off x="5149850" y="5075238"/>
            <a:ext cx="787400" cy="369887"/>
          </a:xfrm>
          <a:prstGeom prst="rect">
            <a:avLst/>
          </a:prstGeom>
          <a:noFill/>
          <a:ln w="9525">
            <a:noFill/>
            <a:miter lim="800000"/>
            <a:headEnd/>
            <a:tailEnd/>
          </a:ln>
        </p:spPr>
        <p:txBody>
          <a:bodyPr wrap="none">
            <a:spAutoFit/>
          </a:bodyPr>
          <a:lstStyle/>
          <a:p>
            <a:r>
              <a:rPr lang="en-US" altLang="ja-JP">
                <a:latin typeface="Arial" charset="0"/>
              </a:rPr>
              <a:t>South</a:t>
            </a:r>
            <a:endParaRPr lang="ja-JP" altLang="en-US">
              <a:latin typeface="Arial" charset="0"/>
            </a:endParaRPr>
          </a:p>
        </p:txBody>
      </p:sp>
      <p:sp>
        <p:nvSpPr>
          <p:cNvPr id="7180" name="正方形/長方形 17"/>
          <p:cNvSpPr>
            <a:spLocks noChangeArrowheads="1"/>
          </p:cNvSpPr>
          <p:nvPr/>
        </p:nvSpPr>
        <p:spPr bwMode="auto">
          <a:xfrm>
            <a:off x="7240588" y="2997200"/>
            <a:ext cx="749300" cy="368300"/>
          </a:xfrm>
          <a:prstGeom prst="rect">
            <a:avLst/>
          </a:prstGeom>
          <a:noFill/>
          <a:ln w="9525">
            <a:noFill/>
            <a:miter lim="800000"/>
            <a:headEnd/>
            <a:tailEnd/>
          </a:ln>
        </p:spPr>
        <p:txBody>
          <a:bodyPr wrap="none">
            <a:spAutoFit/>
          </a:bodyPr>
          <a:lstStyle/>
          <a:p>
            <a:r>
              <a:rPr lang="en-US" altLang="ja-JP">
                <a:latin typeface="Arial" charset="0"/>
              </a:rPr>
              <a:t>North</a:t>
            </a:r>
            <a:endParaRPr lang="ja-JP" altLang="en-US">
              <a:latin typeface="Arial" charset="0"/>
            </a:endParaRPr>
          </a:p>
        </p:txBody>
      </p:sp>
      <p:sp>
        <p:nvSpPr>
          <p:cNvPr id="7181" name="正方形/長方形 18"/>
          <p:cNvSpPr>
            <a:spLocks noChangeArrowheads="1"/>
          </p:cNvSpPr>
          <p:nvPr/>
        </p:nvSpPr>
        <p:spPr bwMode="auto">
          <a:xfrm>
            <a:off x="4716463" y="4292600"/>
            <a:ext cx="706437" cy="369888"/>
          </a:xfrm>
          <a:prstGeom prst="rect">
            <a:avLst/>
          </a:prstGeom>
          <a:noFill/>
          <a:ln w="9525">
            <a:noFill/>
            <a:miter lim="800000"/>
            <a:headEnd/>
            <a:tailEnd/>
          </a:ln>
        </p:spPr>
        <p:txBody>
          <a:bodyPr wrap="none">
            <a:spAutoFit/>
          </a:bodyPr>
          <a:lstStyle/>
          <a:p>
            <a:r>
              <a:rPr lang="en-US" altLang="ja-JP">
                <a:latin typeface="Arial" charset="0"/>
              </a:rPr>
              <a:t>West</a:t>
            </a:r>
            <a:endParaRPr lang="ja-JP" altLang="en-US">
              <a:latin typeface="Arial" charset="0"/>
            </a:endParaRPr>
          </a:p>
        </p:txBody>
      </p:sp>
      <p:sp>
        <p:nvSpPr>
          <p:cNvPr id="7182" name="正方形/長方形 19"/>
          <p:cNvSpPr>
            <a:spLocks noChangeArrowheads="1"/>
          </p:cNvSpPr>
          <p:nvPr/>
        </p:nvSpPr>
        <p:spPr bwMode="auto">
          <a:xfrm>
            <a:off x="8029575" y="4292600"/>
            <a:ext cx="646113" cy="369888"/>
          </a:xfrm>
          <a:prstGeom prst="rect">
            <a:avLst/>
          </a:prstGeom>
          <a:noFill/>
          <a:ln w="9525">
            <a:noFill/>
            <a:miter lim="800000"/>
            <a:headEnd/>
            <a:tailEnd/>
          </a:ln>
        </p:spPr>
        <p:txBody>
          <a:bodyPr wrap="none">
            <a:spAutoFit/>
          </a:bodyPr>
          <a:lstStyle/>
          <a:p>
            <a:r>
              <a:rPr lang="en-US" altLang="ja-JP">
                <a:latin typeface="Arial" charset="0"/>
              </a:rPr>
              <a:t>East</a:t>
            </a:r>
            <a:endParaRPr lang="ja-JP" altLang="en-US">
              <a:latin typeface="Arial" charset="0"/>
            </a:endParaRPr>
          </a:p>
        </p:txBody>
      </p:sp>
      <p:sp>
        <p:nvSpPr>
          <p:cNvPr id="7183" name="正方形/長方形 20"/>
          <p:cNvSpPr>
            <a:spLocks noChangeArrowheads="1"/>
          </p:cNvSpPr>
          <p:nvPr/>
        </p:nvSpPr>
        <p:spPr bwMode="auto">
          <a:xfrm>
            <a:off x="6280150" y="5272088"/>
            <a:ext cx="774700" cy="368300"/>
          </a:xfrm>
          <a:prstGeom prst="rect">
            <a:avLst/>
          </a:prstGeom>
          <a:noFill/>
          <a:ln w="9525">
            <a:noFill/>
            <a:miter lim="800000"/>
            <a:headEnd/>
            <a:tailEnd/>
          </a:ln>
        </p:spPr>
        <p:txBody>
          <a:bodyPr wrap="none">
            <a:spAutoFit/>
          </a:bodyPr>
          <a:lstStyle/>
          <a:p>
            <a:r>
              <a:rPr lang="en-US" altLang="ja-JP">
                <a:latin typeface="Arial" charset="0"/>
              </a:rPr>
              <a:t>Down</a:t>
            </a:r>
            <a:endParaRPr lang="ja-JP" altLang="en-US">
              <a:latin typeface="Arial" charset="0"/>
            </a:endParaRPr>
          </a:p>
        </p:txBody>
      </p:sp>
      <p:sp>
        <p:nvSpPr>
          <p:cNvPr id="7184" name="正方形/長方形 21"/>
          <p:cNvSpPr>
            <a:spLocks noChangeArrowheads="1"/>
          </p:cNvSpPr>
          <p:nvPr/>
        </p:nvSpPr>
        <p:spPr bwMode="auto">
          <a:xfrm>
            <a:off x="6437313" y="2740025"/>
            <a:ext cx="479425" cy="369888"/>
          </a:xfrm>
          <a:prstGeom prst="rect">
            <a:avLst/>
          </a:prstGeom>
          <a:noFill/>
          <a:ln w="9525">
            <a:noFill/>
            <a:miter lim="800000"/>
            <a:headEnd/>
            <a:tailEnd/>
          </a:ln>
        </p:spPr>
        <p:txBody>
          <a:bodyPr wrap="none">
            <a:spAutoFit/>
          </a:bodyPr>
          <a:lstStyle/>
          <a:p>
            <a:r>
              <a:rPr lang="en-US" altLang="ja-JP">
                <a:latin typeface="Arial" charset="0"/>
              </a:rPr>
              <a:t>Up</a:t>
            </a:r>
            <a:endParaRPr lang="ja-JP" altLang="en-US">
              <a:latin typeface="Arial" charset="0"/>
            </a:endParaRPr>
          </a:p>
        </p:txBody>
      </p:sp>
      <p:sp>
        <p:nvSpPr>
          <p:cNvPr id="7186" name="正方形/長方形 23"/>
          <p:cNvSpPr>
            <a:spLocks noChangeArrowheads="1"/>
          </p:cNvSpPr>
          <p:nvPr/>
        </p:nvSpPr>
        <p:spPr bwMode="auto">
          <a:xfrm>
            <a:off x="1602991" y="2133600"/>
            <a:ext cx="1694631" cy="954107"/>
          </a:xfrm>
          <a:prstGeom prst="rect">
            <a:avLst/>
          </a:prstGeom>
          <a:noFill/>
          <a:ln w="9525">
            <a:noFill/>
            <a:miter lim="800000"/>
            <a:headEnd/>
            <a:tailEnd/>
          </a:ln>
        </p:spPr>
        <p:txBody>
          <a:bodyPr wrap="none">
            <a:spAutoFit/>
          </a:bodyPr>
          <a:lstStyle/>
          <a:p>
            <a:pPr algn="ctr"/>
            <a:r>
              <a:rPr lang="en-US" altLang="ja-JP" sz="2800" b="1" dirty="0">
                <a:latin typeface="Arial" charset="0"/>
              </a:rPr>
              <a:t>3 Worlds</a:t>
            </a:r>
          </a:p>
          <a:p>
            <a:pPr algn="ctr"/>
            <a:r>
              <a:rPr lang="en-US" altLang="ja-JP" sz="2800" dirty="0">
                <a:latin typeface="Arial" charset="0"/>
              </a:rPr>
              <a:t>(Always)</a:t>
            </a:r>
            <a:endParaRPr lang="ja-JP" altLang="en-US" sz="2800"/>
          </a:p>
        </p:txBody>
      </p:sp>
      <p:sp>
        <p:nvSpPr>
          <p:cNvPr id="7187" name="正方形/長方形 24"/>
          <p:cNvSpPr>
            <a:spLocks noChangeArrowheads="1"/>
          </p:cNvSpPr>
          <p:nvPr/>
        </p:nvSpPr>
        <p:spPr bwMode="auto">
          <a:xfrm>
            <a:off x="5410200" y="1752600"/>
            <a:ext cx="2743200" cy="954107"/>
          </a:xfrm>
          <a:prstGeom prst="rect">
            <a:avLst/>
          </a:prstGeom>
          <a:noFill/>
          <a:ln w="9525">
            <a:noFill/>
            <a:miter lim="800000"/>
            <a:headEnd/>
            <a:tailEnd/>
          </a:ln>
        </p:spPr>
        <p:txBody>
          <a:bodyPr wrap="square">
            <a:spAutoFit/>
          </a:bodyPr>
          <a:lstStyle/>
          <a:p>
            <a:pPr algn="ctr"/>
            <a:r>
              <a:rPr lang="en-US" altLang="ja-JP" sz="2800" b="1" dirty="0">
                <a:latin typeface="Arial" charset="0"/>
              </a:rPr>
              <a:t>10 directions</a:t>
            </a:r>
          </a:p>
          <a:p>
            <a:pPr algn="ctr"/>
            <a:r>
              <a:rPr lang="en-US" altLang="ja-JP" sz="2800" dirty="0">
                <a:latin typeface="Arial" charset="0"/>
              </a:rPr>
              <a:t>(Everywhere)</a:t>
            </a:r>
            <a:endParaRPr lang="ja-JP" altLang="en-US"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0600" cy="4953000"/>
          </a:xfrm>
        </p:spPr>
        <p:txBody>
          <a:bodyPr>
            <a:normAutofit/>
          </a:bodyPr>
          <a:lstStyle/>
          <a:p>
            <a:r>
              <a:rPr lang="en-US" sz="4400" dirty="0" smtClean="0"/>
              <a:t>In Buddhism, the Law is something that  never fails to work throughout the three worlds and the ten directions, </a:t>
            </a:r>
            <a:r>
              <a:rPr lang="en-US" altLang="ja-JP" sz="4400" dirty="0" smtClean="0">
                <a:solidFill>
                  <a:srgbClr val="FF0000"/>
                </a:solidFill>
                <a:latin typeface="Arial" charset="0"/>
              </a:rPr>
              <a:t>all times and places. </a:t>
            </a:r>
          </a:p>
          <a:p>
            <a:endParaRPr lang="en-US"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ree-photos-ls02.gatag.net/images/lgf01a201312151900.jpg"/>
          <p:cNvPicPr>
            <a:picLocks noChangeAspect="1" noChangeArrowheads="1"/>
          </p:cNvPicPr>
          <p:nvPr/>
        </p:nvPicPr>
        <p:blipFill>
          <a:blip r:embed="rId3" cstate="print"/>
          <a:srcRect/>
          <a:stretch>
            <a:fillRect/>
          </a:stretch>
        </p:blipFill>
        <p:spPr bwMode="auto">
          <a:xfrm>
            <a:off x="1835150" y="2886075"/>
            <a:ext cx="5661025" cy="3063875"/>
          </a:xfrm>
          <a:prstGeom prst="rect">
            <a:avLst/>
          </a:prstGeom>
          <a:noFill/>
          <a:ln w="9525">
            <a:noFill/>
            <a:miter lim="800000"/>
            <a:headEnd/>
            <a:tailEnd/>
          </a:ln>
        </p:spPr>
      </p:pic>
      <p:sp>
        <p:nvSpPr>
          <p:cNvPr id="8195" name="正方形/長方形 4"/>
          <p:cNvSpPr>
            <a:spLocks noChangeArrowheads="1"/>
          </p:cNvSpPr>
          <p:nvPr/>
        </p:nvSpPr>
        <p:spPr bwMode="auto">
          <a:xfrm>
            <a:off x="914400" y="609600"/>
            <a:ext cx="7343775" cy="1815882"/>
          </a:xfrm>
          <a:prstGeom prst="rect">
            <a:avLst/>
          </a:prstGeom>
          <a:noFill/>
          <a:ln w="9525">
            <a:noFill/>
            <a:miter lim="800000"/>
            <a:headEnd/>
            <a:tailEnd/>
          </a:ln>
        </p:spPr>
        <p:txBody>
          <a:bodyPr>
            <a:spAutoFit/>
          </a:bodyPr>
          <a:lstStyle/>
          <a:p>
            <a:r>
              <a:rPr lang="en-US" altLang="ja-JP" sz="2800" dirty="0" smtClean="0">
                <a:solidFill>
                  <a:srgbClr val="FF0000"/>
                </a:solidFill>
                <a:latin typeface="Arial" charset="0"/>
              </a:rPr>
              <a:t>Therefore what </a:t>
            </a:r>
            <a:r>
              <a:rPr lang="en-US" altLang="ja-JP" sz="2800" dirty="0">
                <a:solidFill>
                  <a:srgbClr val="FF0000"/>
                </a:solidFill>
                <a:latin typeface="Arial" charset="0"/>
              </a:rPr>
              <a:t>is taught in Buddhism is valid anytime and anywhere</a:t>
            </a:r>
            <a:r>
              <a:rPr lang="en-US" altLang="ja-JP" sz="2800" dirty="0">
                <a:latin typeface="Arial" charset="0"/>
              </a:rPr>
              <a:t>, </a:t>
            </a:r>
            <a:r>
              <a:rPr lang="en-US" altLang="ja-JP" sz="2800" dirty="0" smtClean="0">
                <a:latin typeface="Arial" charset="0"/>
              </a:rPr>
              <a:t>because </a:t>
            </a:r>
            <a:r>
              <a:rPr lang="en-US" altLang="ja-JP" sz="2800" dirty="0">
                <a:latin typeface="Arial" charset="0"/>
              </a:rPr>
              <a:t>the teaching is based on </a:t>
            </a:r>
            <a:r>
              <a:rPr lang="en-US" altLang="ja-JP" sz="2800" b="1" u="sng" dirty="0">
                <a:latin typeface="Arial" charset="0"/>
              </a:rPr>
              <a:t>the </a:t>
            </a:r>
            <a:r>
              <a:rPr lang="en-US" altLang="ja-JP" sz="2800" b="1" u="sng" dirty="0" smtClean="0">
                <a:latin typeface="Arial" charset="0"/>
              </a:rPr>
              <a:t>unchanging Law </a:t>
            </a:r>
            <a:r>
              <a:rPr lang="en-US" altLang="ja-JP" sz="2800" b="1" u="sng" dirty="0">
                <a:latin typeface="Arial" charset="0"/>
              </a:rPr>
              <a:t>of Cause and </a:t>
            </a:r>
            <a:r>
              <a:rPr lang="en-US" altLang="ja-JP" sz="2800" b="1" u="sng" dirty="0" smtClean="0">
                <a:latin typeface="Arial" charset="0"/>
              </a:rPr>
              <a:t>Effect</a:t>
            </a:r>
            <a:r>
              <a:rPr lang="en-US" altLang="ja-JP" sz="2800" dirty="0" smtClean="0">
                <a:latin typeface="Arial" charset="0"/>
              </a:rPr>
              <a:t>.</a:t>
            </a:r>
            <a:endParaRPr lang="ja-JP" altLang="en-US" sz="280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Autofit/>
          </a:bodyPr>
          <a:lstStyle/>
          <a:p>
            <a:r>
              <a:rPr lang="en-US" sz="4000" dirty="0" smtClean="0"/>
              <a:t>We look for the cause because we know that when something happens there must be a cause.</a:t>
            </a:r>
          </a:p>
          <a:p>
            <a:r>
              <a:rPr lang="en-US" sz="4000" dirty="0" smtClean="0"/>
              <a:t>Never </a:t>
            </a:r>
            <a:r>
              <a:rPr lang="en-US" sz="4000" dirty="0"/>
              <a:t>once in a million or a billion </a:t>
            </a:r>
            <a:r>
              <a:rPr lang="en-US" sz="4000" dirty="0" smtClean="0"/>
              <a:t>cases is there never a cause. There </a:t>
            </a:r>
            <a:r>
              <a:rPr lang="en-US" sz="4000" dirty="0"/>
              <a:t>is no </a:t>
            </a:r>
            <a:r>
              <a:rPr lang="en-US" sz="4000" dirty="0" smtClean="0"/>
              <a:t>exception. There </a:t>
            </a:r>
            <a:r>
              <a:rPr lang="en-US" sz="4000" dirty="0"/>
              <a:t>is absolutely no way for a result to occur without a cause.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‘Cause </a:t>
            </a:r>
            <a:r>
              <a:rPr lang="en-US" dirty="0"/>
              <a:t>and </a:t>
            </a:r>
            <a:r>
              <a:rPr lang="en-US" dirty="0" smtClean="0"/>
              <a:t>Effect’</a:t>
            </a:r>
            <a:endParaRPr lang="en-US" dirty="0"/>
          </a:p>
        </p:txBody>
      </p:sp>
      <p:sp>
        <p:nvSpPr>
          <p:cNvPr id="3" name="Content Placeholder 2"/>
          <p:cNvSpPr>
            <a:spLocks noGrp="1"/>
          </p:cNvSpPr>
          <p:nvPr>
            <p:ph idx="1"/>
          </p:nvPr>
        </p:nvSpPr>
        <p:spPr>
          <a:xfrm>
            <a:off x="457200" y="1143000"/>
            <a:ext cx="8229600" cy="5410200"/>
          </a:xfrm>
        </p:spPr>
        <p:txBody>
          <a:bodyPr>
            <a:normAutofit/>
          </a:bodyPr>
          <a:lstStyle/>
          <a:p>
            <a:r>
              <a:rPr lang="en-US" sz="4000" dirty="0"/>
              <a:t>T</a:t>
            </a:r>
            <a:r>
              <a:rPr lang="en-US" sz="4000" dirty="0" smtClean="0"/>
              <a:t>here </a:t>
            </a:r>
            <a:r>
              <a:rPr lang="en-US" sz="4000" dirty="0"/>
              <a:t>is never a result that occurs without a cause. </a:t>
            </a:r>
            <a:endParaRPr lang="en-US" sz="4000" dirty="0" smtClean="0"/>
          </a:p>
          <a:p>
            <a:r>
              <a:rPr lang="en-US" sz="4000" dirty="0" smtClean="0"/>
              <a:t>Ex. An </a:t>
            </a:r>
            <a:r>
              <a:rPr lang="en-US" sz="4000" dirty="0"/>
              <a:t>airplane crash </a:t>
            </a:r>
            <a:r>
              <a:rPr lang="en-US" sz="4000" dirty="0" smtClean="0"/>
              <a:t>occurs and a </a:t>
            </a:r>
            <a:r>
              <a:rPr lang="en-US" sz="4000" dirty="0"/>
              <a:t>tremendous amount of money and time are spent in order to find out the cause of the crash</a:t>
            </a:r>
            <a:r>
              <a:rPr lang="en-US" sz="4000" dirty="0" smtClean="0"/>
              <a:t>.</a:t>
            </a:r>
          </a:p>
          <a:p>
            <a:r>
              <a:rPr lang="en-US" sz="4000" dirty="0"/>
              <a:t>By finding out the cause, we try to avoid a further accident.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6553200"/>
          </a:xfrm>
        </p:spPr>
        <p:txBody>
          <a:bodyPr>
            <a:noAutofit/>
          </a:bodyPr>
          <a:lstStyle/>
          <a:p>
            <a:pPr>
              <a:buNone/>
            </a:pPr>
            <a:endParaRPr lang="en-US" dirty="0" smtClean="0"/>
          </a:p>
          <a:p>
            <a:r>
              <a:rPr lang="en-US" sz="4000" dirty="0" smtClean="0"/>
              <a:t>This </a:t>
            </a:r>
            <a:r>
              <a:rPr lang="en-US" sz="4000" dirty="0"/>
              <a:t>is a true story. There was a young couple from Japan living in the USA. The husband was busy with his work and was often away from home on business. One such time the wife had an affair with a white American man, and got pregnant. She kept the affair secret with the hope the baby would be born Asian in appearance.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r>
              <a:rPr lang="en-US" sz="4400" b="1" i="1" dirty="0" smtClean="0">
                <a:solidFill>
                  <a:srgbClr val="00B050"/>
                </a:solidFill>
              </a:rPr>
              <a:t>"</a:t>
            </a:r>
            <a:r>
              <a:rPr lang="en-US" sz="4400" b="1" i="1" dirty="0">
                <a:solidFill>
                  <a:srgbClr val="00B050"/>
                </a:solidFill>
              </a:rPr>
              <a:t>This has happened by accident</a:t>
            </a:r>
            <a:r>
              <a:rPr lang="en-US" sz="4400" b="1" i="1" dirty="0" smtClean="0">
                <a:solidFill>
                  <a:srgbClr val="00B050"/>
                </a:solidFill>
              </a:rPr>
              <a:t>.” </a:t>
            </a:r>
          </a:p>
          <a:p>
            <a:r>
              <a:rPr lang="en-US" sz="4400" dirty="0" smtClean="0"/>
              <a:t>When we </a:t>
            </a:r>
            <a:r>
              <a:rPr lang="en-US" sz="4400" dirty="0"/>
              <a:t>say "accident," what </a:t>
            </a:r>
            <a:r>
              <a:rPr lang="en-US" sz="4400" dirty="0" smtClean="0"/>
              <a:t>we </a:t>
            </a:r>
            <a:r>
              <a:rPr lang="en-US" sz="4400" dirty="0"/>
              <a:t>mean is that </a:t>
            </a:r>
            <a:r>
              <a:rPr lang="en-US" sz="4400" dirty="0" smtClean="0"/>
              <a:t>we </a:t>
            </a:r>
            <a:r>
              <a:rPr lang="en-US" sz="4400" dirty="0"/>
              <a:t>don't know why this has happened. </a:t>
            </a:r>
            <a:endParaRPr lang="en-US" sz="4400" dirty="0" smtClean="0"/>
          </a:p>
          <a:p>
            <a:r>
              <a:rPr lang="en-US" sz="4400" dirty="0" smtClean="0"/>
              <a:t> </a:t>
            </a:r>
            <a:r>
              <a:rPr lang="en-US" sz="4400" dirty="0"/>
              <a:t>However, if </a:t>
            </a:r>
            <a:r>
              <a:rPr lang="en-US" sz="4400" dirty="0" smtClean="0"/>
              <a:t>we </a:t>
            </a:r>
            <a:r>
              <a:rPr lang="en-US" sz="4400" dirty="0"/>
              <a:t>mean that it occurred without a cause </a:t>
            </a:r>
            <a:r>
              <a:rPr lang="en-US" sz="4400" dirty="0" smtClean="0"/>
              <a:t>then we </a:t>
            </a:r>
            <a:r>
              <a:rPr lang="en-US" sz="4400" dirty="0"/>
              <a:t>are </a:t>
            </a:r>
            <a:r>
              <a:rPr lang="en-US" sz="4400" dirty="0" smtClean="0"/>
              <a:t>mistaken. </a:t>
            </a:r>
            <a:endParaRPr lang="en-US" sz="4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r>
              <a:rPr lang="en-US" sz="4400" dirty="0"/>
              <a:t>There are many cases that the causes cannot be found even though they exist</a:t>
            </a:r>
            <a:r>
              <a:rPr lang="en-US" sz="4400" dirty="0" smtClean="0"/>
              <a:t>.</a:t>
            </a:r>
            <a:endParaRPr lang="en-US" sz="4400" dirty="0"/>
          </a:p>
          <a:p>
            <a:r>
              <a:rPr lang="en-US" sz="4400" dirty="0"/>
              <a:t>This </a:t>
            </a:r>
            <a:r>
              <a:rPr lang="en-US" sz="4400" dirty="0" smtClean="0"/>
              <a:t>means </a:t>
            </a:r>
            <a:r>
              <a:rPr lang="en-US" sz="4400" dirty="0"/>
              <a:t>that </a:t>
            </a:r>
            <a:r>
              <a:rPr lang="en-US" sz="4400" u="sng" dirty="0"/>
              <a:t>that </a:t>
            </a:r>
            <a:r>
              <a:rPr lang="en-US" sz="4400" u="sng" dirty="0" smtClean="0"/>
              <a:t>we cannot find the cause.</a:t>
            </a:r>
            <a:r>
              <a:rPr lang="en-US" sz="4400" dirty="0" smtClean="0"/>
              <a:t> </a:t>
            </a:r>
            <a:r>
              <a:rPr lang="en-US" sz="4400" u="sng" dirty="0"/>
              <a:t>It does not mean that there is no cause. </a:t>
            </a:r>
            <a:r>
              <a:rPr lang="en-US" sz="4400" dirty="0"/>
              <a:t>These are two completely different statements.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sz="4000" dirty="0" smtClean="0"/>
              <a:t>There is always a cause. </a:t>
            </a:r>
          </a:p>
          <a:p>
            <a:r>
              <a:rPr lang="en-US" sz="4000" dirty="0" smtClean="0"/>
              <a:t>A Cause is like a seed.</a:t>
            </a:r>
          </a:p>
          <a:p>
            <a:r>
              <a:rPr lang="en-US" sz="4000" dirty="0" smtClean="0"/>
              <a:t>A farmer plants various seeds in the field.  If he wants tomato, he will sow tomato seeds and he will harvest tomato. Tomato is the result. What he planted were seeds. What grows is the effect.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r>
              <a:rPr lang="en-US" sz="4400" dirty="0" smtClean="0"/>
              <a:t>If </a:t>
            </a:r>
            <a:r>
              <a:rPr lang="en-US" sz="4400" dirty="0"/>
              <a:t>he sows watermelon seeds, watermelon will grow. </a:t>
            </a:r>
            <a:r>
              <a:rPr lang="en-US" sz="4400" dirty="0" smtClean="0"/>
              <a:t>What grows depends on the nature of the seed.</a:t>
            </a:r>
          </a:p>
          <a:p>
            <a:r>
              <a:rPr lang="en-US" sz="4400" dirty="0" smtClean="0"/>
              <a:t>However</a:t>
            </a:r>
            <a:r>
              <a:rPr lang="en-US" sz="4400" dirty="0"/>
              <a:t>, if he doesn't sow </a:t>
            </a:r>
            <a:r>
              <a:rPr lang="en-US" sz="4400" dirty="0" smtClean="0"/>
              <a:t>seeds</a:t>
            </a:r>
            <a:r>
              <a:rPr lang="en-US" sz="4400" dirty="0"/>
              <a:t>, nothing will grow no matter how many times he goes to the field </a:t>
            </a:r>
            <a:r>
              <a:rPr lang="en-US" sz="4400" dirty="0" smtClean="0"/>
              <a:t>looking for something. </a:t>
            </a:r>
            <a:endParaRPr lang="en-US"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
            </a:r>
            <a:br>
              <a:rPr lang="en-US" dirty="0"/>
            </a:br>
            <a:endParaRPr lang="en-US" dirty="0"/>
          </a:p>
        </p:txBody>
      </p:sp>
      <p:sp>
        <p:nvSpPr>
          <p:cNvPr id="5" name="Content Placeholder 4"/>
          <p:cNvSpPr>
            <a:spLocks noGrp="1"/>
          </p:cNvSpPr>
          <p:nvPr>
            <p:ph idx="1"/>
          </p:nvPr>
        </p:nvSpPr>
        <p:spPr>
          <a:xfrm>
            <a:off x="457200" y="838200"/>
            <a:ext cx="8229600" cy="5287963"/>
          </a:xfrm>
        </p:spPr>
        <p:txBody>
          <a:bodyPr>
            <a:normAutofit/>
          </a:bodyPr>
          <a:lstStyle/>
          <a:p>
            <a:r>
              <a:rPr lang="en-US" sz="5400" dirty="0" smtClean="0"/>
              <a:t>Buddhism, teaches us in detail about the matter that concerns us the most, </a:t>
            </a:r>
            <a:r>
              <a:rPr lang="en-US" sz="5400" i="1" dirty="0" smtClean="0">
                <a:solidFill>
                  <a:srgbClr val="C00000"/>
                </a:solidFill>
              </a:rPr>
              <a:t>the relationship between the cause and the effect of our fate (destiny).</a:t>
            </a:r>
            <a:endParaRPr lang="en-PH" sz="54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1"/>
          <p:cNvSpPr>
            <a:spLocks noChangeArrowheads="1"/>
          </p:cNvSpPr>
          <p:nvPr/>
        </p:nvSpPr>
        <p:spPr bwMode="auto">
          <a:xfrm>
            <a:off x="1403350" y="242888"/>
            <a:ext cx="6553200" cy="954087"/>
          </a:xfrm>
          <a:prstGeom prst="rect">
            <a:avLst/>
          </a:prstGeom>
          <a:noFill/>
          <a:ln w="9525">
            <a:noFill/>
            <a:miter lim="800000"/>
            <a:headEnd/>
            <a:tailEnd/>
          </a:ln>
        </p:spPr>
        <p:txBody>
          <a:bodyPr>
            <a:spAutoFit/>
          </a:bodyPr>
          <a:lstStyle/>
          <a:p>
            <a:pPr marL="400050" indent="-400050"/>
            <a:r>
              <a:rPr lang="en-US" altLang="ja-JP" sz="2800" b="1" dirty="0" smtClean="0">
                <a:latin typeface="Arial" charset="0"/>
                <a:ea typeface="ＭＳ 明朝" pitchFamily="49" charset="-128"/>
              </a:rPr>
              <a:t>Seeds </a:t>
            </a:r>
            <a:r>
              <a:rPr lang="en-US" altLang="ja-JP" sz="2800" b="1" dirty="0">
                <a:latin typeface="Arial" charset="0"/>
                <a:ea typeface="ＭＳ 明朝" pitchFamily="49" charset="-128"/>
              </a:rPr>
              <a:t>planted will surely grow; </a:t>
            </a:r>
          </a:p>
          <a:p>
            <a:pPr marL="400050" indent="-400050"/>
            <a:r>
              <a:rPr lang="en-US" altLang="ja-JP" sz="2800" b="1" dirty="0">
                <a:latin typeface="Arial" charset="0"/>
                <a:ea typeface="ＭＳ 明朝" pitchFamily="49" charset="-128"/>
              </a:rPr>
              <a:t>     Seeds not planted will never grow</a:t>
            </a:r>
            <a:endParaRPr lang="en-US" altLang="ja-JP" sz="2800" b="1" dirty="0">
              <a:latin typeface="Arial" charset="0"/>
            </a:endParaRPr>
          </a:p>
        </p:txBody>
      </p:sp>
      <p:sp>
        <p:nvSpPr>
          <p:cNvPr id="12291" name="正方形/長方形 4"/>
          <p:cNvSpPr>
            <a:spLocks noChangeArrowheads="1"/>
          </p:cNvSpPr>
          <p:nvPr/>
        </p:nvSpPr>
        <p:spPr bwMode="auto">
          <a:xfrm>
            <a:off x="684213" y="1628775"/>
            <a:ext cx="7775575" cy="708025"/>
          </a:xfrm>
          <a:prstGeom prst="rect">
            <a:avLst/>
          </a:prstGeom>
          <a:noFill/>
          <a:ln w="9525">
            <a:noFill/>
            <a:miter lim="800000"/>
            <a:headEnd/>
            <a:tailEnd/>
          </a:ln>
        </p:spPr>
        <p:txBody>
          <a:bodyPr>
            <a:spAutoFit/>
          </a:bodyPr>
          <a:lstStyle/>
          <a:p>
            <a:r>
              <a:rPr lang="en-US" altLang="ja-JP" sz="2000">
                <a:latin typeface="Arial" charset="0"/>
              </a:rPr>
              <a:t>Buddhism teaches about</a:t>
            </a:r>
          </a:p>
          <a:p>
            <a:r>
              <a:rPr lang="en-US" altLang="ja-JP" sz="2000">
                <a:solidFill>
                  <a:srgbClr val="FF0000"/>
                </a:solidFill>
                <a:latin typeface="Arial" charset="0"/>
              </a:rPr>
              <a:t>“the Law of Cause &amp; Effect about our main concern - our destiny”</a:t>
            </a:r>
            <a:endParaRPr lang="ja-JP" altLang="en-US" sz="2000">
              <a:solidFill>
                <a:srgbClr val="FF0000"/>
              </a:solidFill>
              <a:latin typeface="Arial" charset="0"/>
            </a:endParaRPr>
          </a:p>
        </p:txBody>
      </p:sp>
      <p:sp>
        <p:nvSpPr>
          <p:cNvPr id="12292" name="Rectangle 2">
            <a:hlinkClick r:id="rId3"/>
          </p:cNvPr>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ja-JP" altLang="en-US"/>
          </a:p>
        </p:txBody>
      </p:sp>
      <p:sp>
        <p:nvSpPr>
          <p:cNvPr id="12293" name="Rectangle 3">
            <a:hlinkClick r:id="rId3"/>
          </p:cNvPr>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ja-JP" altLang="en-US"/>
          </a:p>
        </p:txBody>
      </p:sp>
      <p:pic>
        <p:nvPicPr>
          <p:cNvPr id="12294" name="Picture 5" descr="[フリー画像素材] 人物, 女性, 外国人女性, 笑顔 / スマイル ID:201502181300"/>
          <p:cNvPicPr>
            <a:picLocks noChangeAspect="1" noChangeArrowheads="1"/>
          </p:cNvPicPr>
          <p:nvPr/>
        </p:nvPicPr>
        <p:blipFill>
          <a:blip r:embed="rId4" cstate="print"/>
          <a:srcRect/>
          <a:stretch>
            <a:fillRect/>
          </a:stretch>
        </p:blipFill>
        <p:spPr bwMode="auto">
          <a:xfrm>
            <a:off x="1001713" y="3143250"/>
            <a:ext cx="3570287" cy="2373313"/>
          </a:xfrm>
          <a:prstGeom prst="rect">
            <a:avLst/>
          </a:prstGeom>
          <a:noFill/>
          <a:ln w="9525">
            <a:noFill/>
            <a:miter lim="800000"/>
            <a:headEnd/>
            <a:tailEnd/>
          </a:ln>
        </p:spPr>
      </p:pic>
      <p:pic>
        <p:nvPicPr>
          <p:cNvPr id="12295" name="Picture 9" descr="http://free-photos-ls04.gatag.net/images/lgf01a201408211200.jpg"/>
          <p:cNvPicPr>
            <a:picLocks noChangeAspect="1" noChangeArrowheads="1"/>
          </p:cNvPicPr>
          <p:nvPr/>
        </p:nvPicPr>
        <p:blipFill>
          <a:blip r:embed="rId5" cstate="print"/>
          <a:srcRect/>
          <a:stretch>
            <a:fillRect/>
          </a:stretch>
        </p:blipFill>
        <p:spPr bwMode="auto">
          <a:xfrm>
            <a:off x="4995863" y="3141663"/>
            <a:ext cx="3344862" cy="2398712"/>
          </a:xfrm>
          <a:prstGeom prst="rect">
            <a:avLst/>
          </a:prstGeom>
          <a:noFill/>
          <a:ln w="9525">
            <a:noFill/>
            <a:miter lim="800000"/>
            <a:headEnd/>
            <a:tailEnd/>
          </a:ln>
        </p:spPr>
      </p:pic>
      <p:sp>
        <p:nvSpPr>
          <p:cNvPr id="12296" name="正方形/長方形 15"/>
          <p:cNvSpPr>
            <a:spLocks noChangeArrowheads="1"/>
          </p:cNvSpPr>
          <p:nvPr/>
        </p:nvSpPr>
        <p:spPr bwMode="auto">
          <a:xfrm>
            <a:off x="2843213" y="5949950"/>
            <a:ext cx="3986212" cy="460375"/>
          </a:xfrm>
          <a:prstGeom prst="rect">
            <a:avLst/>
          </a:prstGeom>
          <a:noFill/>
          <a:ln w="9525">
            <a:noFill/>
            <a:miter lim="800000"/>
            <a:headEnd/>
            <a:tailEnd/>
          </a:ln>
        </p:spPr>
        <p:txBody>
          <a:bodyPr wrap="none">
            <a:spAutoFit/>
          </a:bodyPr>
          <a:lstStyle/>
          <a:p>
            <a:r>
              <a:rPr lang="en-US" altLang="ja-JP" sz="2400">
                <a:latin typeface="Arial" charset="0"/>
              </a:rPr>
              <a:t>How is our destiny created?</a:t>
            </a:r>
            <a:endParaRPr lang="ja-JP" altLang="ja-JP" sz="240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The Meaning of Destiny</a:t>
            </a:r>
            <a:endParaRPr lang="en-PH" dirty="0"/>
          </a:p>
        </p:txBody>
      </p:sp>
      <p:sp>
        <p:nvSpPr>
          <p:cNvPr id="3" name="Content Placeholder 2"/>
          <p:cNvSpPr>
            <a:spLocks noGrp="1"/>
          </p:cNvSpPr>
          <p:nvPr>
            <p:ph idx="1"/>
          </p:nvPr>
        </p:nvSpPr>
        <p:spPr/>
        <p:txBody>
          <a:bodyPr>
            <a:noAutofit/>
          </a:bodyPr>
          <a:lstStyle/>
          <a:p>
            <a:r>
              <a:rPr lang="en-US" sz="4400" dirty="0" smtClean="0"/>
              <a:t>Why </a:t>
            </a:r>
            <a:r>
              <a:rPr lang="en-US" sz="4400" dirty="0"/>
              <a:t>I was born in the country I was born in? While there are 7.5 billion people on earth, the population of my country is </a:t>
            </a:r>
            <a:r>
              <a:rPr lang="en-US" sz="4400" dirty="0" smtClean="0"/>
              <a:t>only .… </a:t>
            </a:r>
            <a:r>
              <a:rPr lang="en-US" sz="4400" dirty="0"/>
              <a:t>million.  It was my destiny that I was born </a:t>
            </a:r>
            <a:r>
              <a:rPr lang="en-US" sz="4400" dirty="0" smtClean="0"/>
              <a:t>in….</a:t>
            </a:r>
          </a:p>
          <a:p>
            <a:pPr>
              <a:buNone/>
            </a:pP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r>
              <a:rPr lang="en-PH" dirty="0" smtClean="0"/>
              <a:t>Destiny” cont’d</a:t>
            </a:r>
            <a:endParaRPr lang="en-PH" dirty="0"/>
          </a:p>
        </p:txBody>
      </p:sp>
      <p:sp>
        <p:nvSpPr>
          <p:cNvPr id="3" name="Content Placeholder 2"/>
          <p:cNvSpPr>
            <a:spLocks noGrp="1"/>
          </p:cNvSpPr>
          <p:nvPr>
            <p:ph idx="1"/>
          </p:nvPr>
        </p:nvSpPr>
        <p:spPr>
          <a:xfrm>
            <a:off x="228600" y="1371600"/>
            <a:ext cx="8763000" cy="5334000"/>
          </a:xfrm>
        </p:spPr>
        <p:txBody>
          <a:bodyPr>
            <a:normAutofit/>
          </a:bodyPr>
          <a:lstStyle/>
          <a:p>
            <a:r>
              <a:rPr lang="en-US" sz="4400" dirty="0" smtClean="0"/>
              <a:t>Among the 7.5 billion people, some were born in India, or China. They had the destiny of being born there. Those who were born in the United States had the destiny of being born in the USA.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PH" sz="4800" dirty="0" smtClean="0"/>
              <a:t>Depending  on the country we are born in, people’s destinies can vary dramatically. Why are there such differences in destines?</a:t>
            </a:r>
          </a:p>
          <a:p>
            <a:r>
              <a:rPr lang="en-US" sz="4800" dirty="0" smtClean="0"/>
              <a:t>There is a cause for it. Nothing happens by chance.</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PH" dirty="0" smtClean="0">
                <a:ea typeface="ＭＳ Ｐゴシック" pitchFamily="34" charset="-128"/>
              </a:rPr>
              <a:t>Destiny (examples)</a:t>
            </a:r>
          </a:p>
        </p:txBody>
      </p:sp>
      <p:sp>
        <p:nvSpPr>
          <p:cNvPr id="3" name="Content Placeholder 2"/>
          <p:cNvSpPr>
            <a:spLocks noGrp="1"/>
          </p:cNvSpPr>
          <p:nvPr>
            <p:ph idx="1"/>
          </p:nvPr>
        </p:nvSpPr>
        <p:spPr/>
        <p:txBody>
          <a:bodyPr/>
          <a:lstStyle/>
          <a:p>
            <a:r>
              <a:rPr lang="en-PH" sz="4000" dirty="0" smtClean="0">
                <a:ea typeface="ＭＳ Ｐゴシック" pitchFamily="34" charset="-128"/>
              </a:rPr>
              <a:t>The country I was born in</a:t>
            </a:r>
          </a:p>
          <a:p>
            <a:r>
              <a:rPr lang="en-PH" sz="4000" dirty="0" smtClean="0">
                <a:ea typeface="ＭＳ Ｐゴシック" pitchFamily="34" charset="-128"/>
              </a:rPr>
              <a:t>As a man or woman.</a:t>
            </a:r>
          </a:p>
          <a:p>
            <a:r>
              <a:rPr lang="en-PH" sz="4000" dirty="0" smtClean="0">
                <a:ea typeface="ＭＳ Ｐゴシック" pitchFamily="34" charset="-128"/>
              </a:rPr>
              <a:t>To the parents I was born</a:t>
            </a:r>
          </a:p>
          <a:p>
            <a:r>
              <a:rPr lang="en-PH" sz="4000" dirty="0" smtClean="0">
                <a:ea typeface="ＭＳ Ｐゴシック" pitchFamily="34" charset="-128"/>
              </a:rPr>
              <a:t>With certain talents</a:t>
            </a:r>
          </a:p>
          <a:p>
            <a:r>
              <a:rPr lang="en-PH" sz="4000" dirty="0" smtClean="0">
                <a:ea typeface="ＭＳ Ｐゴシック" pitchFamily="34" charset="-128"/>
              </a:rPr>
              <a:t>Intelligence</a:t>
            </a:r>
          </a:p>
          <a:p>
            <a:r>
              <a:rPr lang="en-PH" sz="4000" dirty="0" smtClean="0">
                <a:ea typeface="ＭＳ Ｐゴシック" pitchFamily="34" charset="-128"/>
              </a:rPr>
              <a:t>Physical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r>
              <a:rPr lang="en-US" sz="3500" dirty="0" smtClean="0"/>
              <a:t>To her relief, the baby girl was born completely Asian looking, and her secret was safe. The girl grew up and later married an Asian man. She became pregnant and had a baby. To her shock the child was born with all the feature of a white person. The secret of her mother’s affair was exposed after more than twenty years.</a:t>
            </a:r>
          </a:p>
          <a:p>
            <a:endParaRPr lang="en-US" dirty="0"/>
          </a:p>
          <a:p>
            <a:r>
              <a:rPr lang="en-US" dirty="0" smtClean="0"/>
              <a:t>Are you shocked by this story? </a:t>
            </a:r>
            <a:r>
              <a:rPr lang="en-US" dirty="0" smtClean="0">
                <a:sym typeface="Wingdings" pitchFamily="2" charset="2"/>
              </a:rPr>
              <a:t></a:t>
            </a:r>
          </a:p>
          <a:p>
            <a:endParaRPr lang="en-US"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r>
              <a:rPr lang="en-US" sz="4400" dirty="0" smtClean="0"/>
              <a:t>A woman who is born very beautiful might have the good fortune of getting married to a rich man. </a:t>
            </a:r>
          </a:p>
          <a:p>
            <a:r>
              <a:rPr lang="en-US" sz="4400" dirty="0" smtClean="0"/>
              <a:t>Someone is born into a rich family and as a result their destiny in life is much different to many others.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a:bodyPr>
          <a:lstStyle/>
          <a:p>
            <a:r>
              <a:rPr lang="en-US" sz="4800" dirty="0"/>
              <a:t>Who or what determines this</a:t>
            </a:r>
            <a:r>
              <a:rPr lang="en-US" sz="4800" dirty="0" smtClean="0"/>
              <a:t>? </a:t>
            </a:r>
          </a:p>
          <a:p>
            <a:r>
              <a:rPr lang="en-US" sz="4800" dirty="0" smtClean="0"/>
              <a:t>This </a:t>
            </a:r>
            <a:r>
              <a:rPr lang="en-US" sz="4800" dirty="0"/>
              <a:t>issue of destiny is what we want to know the most. Why?  </a:t>
            </a:r>
            <a:endParaRPr lang="en-US" sz="4800" dirty="0" smtClean="0"/>
          </a:p>
          <a:p>
            <a:r>
              <a:rPr lang="en-US" sz="4800" dirty="0" smtClean="0"/>
              <a:t>Because </a:t>
            </a:r>
            <a:r>
              <a:rPr lang="en-US" sz="4800" dirty="0"/>
              <a:t>the reason we are living is to seek happiness.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Why do we live?</a:t>
            </a:r>
            <a:endParaRPr lang="en-US" dirty="0"/>
          </a:p>
        </p:txBody>
      </p:sp>
      <p:sp>
        <p:nvSpPr>
          <p:cNvPr id="3" name="Content Placeholder 2"/>
          <p:cNvSpPr>
            <a:spLocks noGrp="1"/>
          </p:cNvSpPr>
          <p:nvPr>
            <p:ph idx="1"/>
          </p:nvPr>
        </p:nvSpPr>
        <p:spPr>
          <a:xfrm>
            <a:off x="457200" y="1143000"/>
            <a:ext cx="8229600" cy="5410200"/>
          </a:xfrm>
        </p:spPr>
        <p:txBody>
          <a:bodyPr>
            <a:normAutofit/>
          </a:bodyPr>
          <a:lstStyle/>
          <a:p>
            <a:r>
              <a:rPr lang="en-US" sz="5400" dirty="0"/>
              <a:t>Why were we born? Why are we living? The purpose of life is to attain happiness, is it not? </a:t>
            </a:r>
            <a:endParaRPr lang="en-US" sz="5400" dirty="0" smtClean="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US" sz="4400" dirty="0" smtClean="0"/>
              <a:t>Happiness is a good fate. Everyone wants to receive good fate, and avoid a bad fate. Therefore what we want to know the most is what determines a good fate of happiness, or a bad fate of misfortune. </a:t>
            </a:r>
          </a:p>
          <a:p>
            <a:endParaRPr lang="en-PH"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Autofit/>
          </a:bodyPr>
          <a:lstStyle/>
          <a:p>
            <a:r>
              <a:rPr lang="en-US" sz="5000" dirty="0" smtClean="0"/>
              <a:t>Yet we don't know how our destiny is determined or why  we experience good luck or bad luck.</a:t>
            </a:r>
          </a:p>
          <a:p>
            <a:r>
              <a:rPr lang="en-US" sz="5000" dirty="0" smtClean="0"/>
              <a:t>We are ignorant about this very crucial issue.</a:t>
            </a:r>
            <a:endParaRPr lang="en-US" sz="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Buddha taught the answer to the crucial question of destiny in the following way: </a:t>
            </a:r>
            <a:endParaRPr lang="en-US" dirty="0"/>
          </a:p>
        </p:txBody>
      </p:sp>
      <p:sp>
        <p:nvSpPr>
          <p:cNvPr id="3" name="Content Placeholder 2"/>
          <p:cNvSpPr>
            <a:spLocks noGrp="1"/>
          </p:cNvSpPr>
          <p:nvPr>
            <p:ph idx="1"/>
          </p:nvPr>
        </p:nvSpPr>
        <p:spPr>
          <a:xfrm>
            <a:off x="457200" y="1905000"/>
            <a:ext cx="8229600" cy="4648200"/>
          </a:xfrm>
        </p:spPr>
        <p:style>
          <a:lnRef idx="1">
            <a:schemeClr val="accent5"/>
          </a:lnRef>
          <a:fillRef idx="2">
            <a:schemeClr val="accent5"/>
          </a:fillRef>
          <a:effectRef idx="1">
            <a:schemeClr val="accent5"/>
          </a:effectRef>
          <a:fontRef idx="minor">
            <a:schemeClr val="dk1"/>
          </a:fontRef>
        </p:style>
        <p:txBody>
          <a:bodyPr>
            <a:normAutofit/>
          </a:bodyPr>
          <a:lstStyle/>
          <a:p>
            <a:pPr lvl="0" algn="ctr"/>
            <a:r>
              <a:rPr lang="en-US" sz="4800" b="1" dirty="0"/>
              <a:t>Good </a:t>
            </a:r>
            <a:r>
              <a:rPr lang="en-US" sz="4800" b="1" dirty="0" smtClean="0"/>
              <a:t>cause, </a:t>
            </a:r>
            <a:r>
              <a:rPr lang="en-US" sz="4800" b="1" dirty="0"/>
              <a:t>good </a:t>
            </a:r>
            <a:r>
              <a:rPr lang="en-US" sz="4800" b="1" dirty="0" smtClean="0"/>
              <a:t>effect</a:t>
            </a:r>
            <a:endParaRPr lang="en-US" sz="4800" b="1" dirty="0"/>
          </a:p>
          <a:p>
            <a:pPr lvl="0" algn="ctr"/>
            <a:r>
              <a:rPr lang="en-US" sz="4800" b="1" dirty="0"/>
              <a:t>Bad </a:t>
            </a:r>
            <a:r>
              <a:rPr lang="en-US" sz="4800" b="1" dirty="0" smtClean="0"/>
              <a:t>cause, </a:t>
            </a:r>
            <a:r>
              <a:rPr lang="en-US" sz="4800" b="1" dirty="0"/>
              <a:t>bad </a:t>
            </a:r>
            <a:r>
              <a:rPr lang="en-US" sz="4800" b="1" dirty="0" smtClean="0"/>
              <a:t>effect</a:t>
            </a:r>
            <a:endParaRPr lang="en-US" sz="4800" b="1" dirty="0"/>
          </a:p>
          <a:p>
            <a:pPr lvl="0" algn="ctr"/>
            <a:r>
              <a:rPr lang="en-US" sz="4800" b="1" dirty="0"/>
              <a:t>My </a:t>
            </a:r>
            <a:r>
              <a:rPr lang="en-US" sz="4800" b="1" dirty="0" smtClean="0"/>
              <a:t>cause, my effect</a:t>
            </a:r>
            <a:endParaRPr lang="en-US" sz="4800" b="1" dirty="0"/>
          </a:p>
          <a:p>
            <a:pPr>
              <a:buNone/>
            </a:pPr>
            <a:endParaRPr lang="en-US" dirty="0"/>
          </a:p>
          <a:p>
            <a:r>
              <a:rPr lang="en-US" dirty="0"/>
              <a:t>This is Sakyamuni Buddha’s statement </a:t>
            </a:r>
            <a:r>
              <a:rPr lang="en-US" dirty="0" smtClean="0"/>
              <a:t>on the </a:t>
            </a:r>
            <a:r>
              <a:rPr lang="en-US" dirty="0"/>
              <a:t>causality of </a:t>
            </a:r>
            <a:r>
              <a:rPr lang="en-US" dirty="0" smtClean="0"/>
              <a:t>destiny.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This means:</a:t>
            </a:r>
            <a:endParaRPr lang="en-PH" dirty="0"/>
          </a:p>
        </p:txBody>
      </p:sp>
      <p:sp>
        <p:nvSpPr>
          <p:cNvPr id="3" name="Content Placeholder 2"/>
          <p:cNvSpPr>
            <a:spLocks noGrp="1"/>
          </p:cNvSpPr>
          <p:nvPr>
            <p:ph idx="1"/>
          </p:nvPr>
        </p:nvSpPr>
        <p:spPr>
          <a:xfrm>
            <a:off x="457200" y="1600200"/>
            <a:ext cx="8382000" cy="4525963"/>
          </a:xfrm>
        </p:spPr>
        <p:style>
          <a:lnRef idx="1">
            <a:schemeClr val="accent5"/>
          </a:lnRef>
          <a:fillRef idx="2">
            <a:schemeClr val="accent5"/>
          </a:fillRef>
          <a:effectRef idx="1">
            <a:schemeClr val="accent5"/>
          </a:effectRef>
          <a:fontRef idx="minor">
            <a:schemeClr val="dk1"/>
          </a:fontRef>
        </p:style>
        <p:txBody>
          <a:bodyPr>
            <a:normAutofit/>
          </a:bodyPr>
          <a:lstStyle/>
          <a:p>
            <a:r>
              <a:rPr lang="en-PH" sz="4600" dirty="0" smtClean="0"/>
              <a:t>A good cause brings a good effect</a:t>
            </a:r>
          </a:p>
          <a:p>
            <a:r>
              <a:rPr lang="en-PH" sz="4600" dirty="0" smtClean="0"/>
              <a:t>A bad cause brings a bad effect</a:t>
            </a:r>
          </a:p>
          <a:p>
            <a:r>
              <a:rPr lang="en-PH" sz="4600" dirty="0" smtClean="0"/>
              <a:t>My own cause brings my own effect</a:t>
            </a:r>
            <a:endParaRPr lang="en-PH" sz="4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sz="5400" dirty="0" smtClean="0"/>
              <a:t>“Cause” refers to </a:t>
            </a:r>
            <a:r>
              <a:rPr lang="en-US" sz="5400" dirty="0" smtClean="0">
                <a:solidFill>
                  <a:srgbClr val="C00000"/>
                </a:solidFill>
              </a:rPr>
              <a:t>“DEED” or “ACTION.”</a:t>
            </a:r>
          </a:p>
          <a:p>
            <a:pPr>
              <a:buNone/>
            </a:pPr>
            <a:endParaRPr lang="en-US" sz="5400" dirty="0" smtClean="0">
              <a:solidFill>
                <a:srgbClr val="C00000"/>
              </a:solidFill>
            </a:endParaRPr>
          </a:p>
          <a:p>
            <a:r>
              <a:rPr lang="en-US" sz="5400" dirty="0" smtClean="0"/>
              <a:t>“Effect” refers to </a:t>
            </a:r>
            <a:r>
              <a:rPr lang="en-US" sz="5400" dirty="0" smtClean="0">
                <a:solidFill>
                  <a:srgbClr val="C00000"/>
                </a:solidFill>
              </a:rPr>
              <a:t>“FATE” or “DESTINY.”  </a:t>
            </a:r>
            <a:endParaRPr lang="en-US" sz="5400" dirty="0">
              <a:solidFill>
                <a:srgbClr val="C0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Autofit/>
          </a:bodyPr>
          <a:lstStyle/>
          <a:p>
            <a:pPr>
              <a:buNone/>
            </a:pPr>
            <a:r>
              <a:rPr lang="en-US" sz="4800" b="1" dirty="0" smtClean="0">
                <a:solidFill>
                  <a:schemeClr val="accent6">
                    <a:lumMod val="75000"/>
                  </a:schemeClr>
                </a:solidFill>
              </a:rPr>
              <a:t> “</a:t>
            </a:r>
            <a:r>
              <a:rPr lang="en-US" sz="4800" b="1" dirty="0">
                <a:solidFill>
                  <a:schemeClr val="accent6">
                    <a:lumMod val="75000"/>
                  </a:schemeClr>
                </a:solidFill>
              </a:rPr>
              <a:t>Good causes produce good effects” </a:t>
            </a:r>
            <a:r>
              <a:rPr lang="en-US" sz="4800" dirty="0"/>
              <a:t>means that good actions bring good </a:t>
            </a:r>
            <a:r>
              <a:rPr lang="en-US" sz="4800" dirty="0" smtClean="0"/>
              <a:t>results.</a:t>
            </a:r>
          </a:p>
          <a:p>
            <a:r>
              <a:rPr lang="en-US" sz="4800" dirty="0" smtClean="0"/>
              <a:t>Good results refer to a destiny of good fortune or happiness.</a:t>
            </a:r>
          </a:p>
          <a:p>
            <a:r>
              <a:rPr lang="en-US" sz="4800" dirty="0" smtClean="0"/>
              <a:t>Happiness or good fortune is born out of good deeds.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668963"/>
          </a:xfrm>
        </p:spPr>
        <p:txBody>
          <a:bodyPr>
            <a:normAutofit/>
          </a:bodyPr>
          <a:lstStyle/>
          <a:p>
            <a:pPr>
              <a:buNone/>
            </a:pPr>
            <a:r>
              <a:rPr lang="en-US" sz="4800" b="1" dirty="0" smtClean="0">
                <a:solidFill>
                  <a:schemeClr val="accent6">
                    <a:lumMod val="75000"/>
                  </a:schemeClr>
                </a:solidFill>
              </a:rPr>
              <a:t> “Bad causes produce bad effects” </a:t>
            </a:r>
            <a:r>
              <a:rPr lang="en-US" sz="4800" dirty="0" smtClean="0"/>
              <a:t>means that bad actions result in bad effects.</a:t>
            </a:r>
            <a:endParaRPr lang="en-US" sz="2800" dirty="0" smtClean="0"/>
          </a:p>
          <a:p>
            <a:r>
              <a:rPr lang="en-US" sz="4800" dirty="0" smtClean="0"/>
              <a:t>Bad results refers to a destiny of misfortune or unhappiness.</a:t>
            </a:r>
          </a:p>
          <a:p>
            <a:r>
              <a:rPr lang="en-US" sz="4800" dirty="0" smtClean="0"/>
              <a:t>Bad luck or unhappiness is born out of bad deeds. </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800" dirty="0" smtClean="0"/>
              <a:t>"Seeds that are sown will never fail to grow. Seeds that are not sown will never grow."</a:t>
            </a:r>
            <a:endParaRPr lang="en-US" sz="4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3 Sources of actions (karma)</a:t>
            </a:r>
            <a:endParaRPr lang="en-PH" dirty="0"/>
          </a:p>
        </p:txBody>
      </p:sp>
      <p:sp>
        <p:nvSpPr>
          <p:cNvPr id="3" name="Content Placeholder 2"/>
          <p:cNvSpPr>
            <a:spLocks noGrp="1"/>
          </p:cNvSpPr>
          <p:nvPr>
            <p:ph idx="1"/>
          </p:nvPr>
        </p:nvSpPr>
        <p:spPr/>
        <p:txBody>
          <a:bodyPr/>
          <a:lstStyle/>
          <a:p>
            <a:endParaRPr lang="en-PH" dirty="0" smtClean="0"/>
          </a:p>
          <a:p>
            <a:r>
              <a:rPr lang="en-PH" sz="4800" dirty="0" smtClean="0"/>
              <a:t>A</a:t>
            </a:r>
            <a:r>
              <a:rPr lang="en-PH" sz="4800" dirty="0" smtClean="0"/>
              <a:t>ction of the </a:t>
            </a:r>
            <a:r>
              <a:rPr lang="en-PH" sz="4800" dirty="0" smtClean="0">
                <a:solidFill>
                  <a:srgbClr val="FF0000"/>
                </a:solidFill>
              </a:rPr>
              <a:t>MIND</a:t>
            </a:r>
            <a:endParaRPr lang="en-PH" sz="4800" dirty="0" smtClean="0">
              <a:solidFill>
                <a:srgbClr val="FF0000"/>
              </a:solidFill>
            </a:endParaRPr>
          </a:p>
          <a:p>
            <a:r>
              <a:rPr lang="en-PH" sz="4800" dirty="0" smtClean="0"/>
              <a:t>Action of </a:t>
            </a:r>
            <a:r>
              <a:rPr lang="en-PH" sz="4800" dirty="0" smtClean="0">
                <a:solidFill>
                  <a:srgbClr val="FF0000"/>
                </a:solidFill>
              </a:rPr>
              <a:t>SPEECH</a:t>
            </a:r>
            <a:endParaRPr lang="en-PH" sz="4800" dirty="0" smtClean="0">
              <a:solidFill>
                <a:srgbClr val="FF0000"/>
              </a:solidFill>
            </a:endParaRPr>
          </a:p>
          <a:p>
            <a:r>
              <a:rPr lang="en-PH" sz="4800" dirty="0" smtClean="0"/>
              <a:t>Action of the </a:t>
            </a:r>
            <a:r>
              <a:rPr lang="en-PH" sz="4800" dirty="0" smtClean="0">
                <a:solidFill>
                  <a:srgbClr val="FF0000"/>
                </a:solidFill>
              </a:rPr>
              <a:t>BODY</a:t>
            </a:r>
            <a:endParaRPr lang="en-PH" sz="48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731838"/>
          </a:xfrm>
        </p:spPr>
        <p:txBody>
          <a:bodyPr>
            <a:noAutofit/>
          </a:bodyPr>
          <a:lstStyle/>
          <a:p>
            <a:r>
              <a:rPr lang="en-PH" sz="3200" b="1" dirty="0" smtClean="0"/>
              <a:t>Every day we sow many seeds through the actions of our mind, speech and body.</a:t>
            </a:r>
            <a:r>
              <a:rPr lang="en-PH" sz="3200" dirty="0" smtClean="0"/>
              <a:t/>
            </a:r>
            <a:br>
              <a:rPr lang="en-PH" sz="3200" dirty="0" smtClean="0"/>
            </a:br>
            <a:endParaRPr lang="en-PH" sz="3200" dirty="0"/>
          </a:p>
        </p:txBody>
      </p:sp>
      <p:sp>
        <p:nvSpPr>
          <p:cNvPr id="6" name="Content Placeholder 5"/>
          <p:cNvSpPr>
            <a:spLocks noGrp="1"/>
          </p:cNvSpPr>
          <p:nvPr>
            <p:ph sz="half" idx="1"/>
          </p:nvPr>
        </p:nvSpPr>
        <p:spPr/>
        <p:txBody>
          <a:bodyPr>
            <a:normAutofit/>
          </a:bodyPr>
          <a:lstStyle/>
          <a:p>
            <a:r>
              <a:rPr lang="en-PH" sz="3400" dirty="0" smtClean="0"/>
              <a:t>When spring comes, farming families prepare to plant and raise rice. The essential thing is to sow the rice seeds and nurture the seedlings.</a:t>
            </a:r>
          </a:p>
          <a:p>
            <a:endParaRPr lang="en-PH" dirty="0"/>
          </a:p>
        </p:txBody>
      </p:sp>
      <p:pic>
        <p:nvPicPr>
          <p:cNvPr id="7" name="Content Placeholder 6" descr="SEEDS smaller.jpg"/>
          <p:cNvPicPr>
            <a:picLocks noGrp="1" noChangeAspect="1"/>
          </p:cNvPicPr>
          <p:nvPr>
            <p:ph sz="half" idx="2"/>
          </p:nvPr>
        </p:nvPicPr>
        <p:blipFill>
          <a:blip r:embed="rId2" cstate="print"/>
          <a:stretch>
            <a:fillRect/>
          </a:stretch>
        </p:blipFill>
        <p:spPr>
          <a:xfrm>
            <a:off x="5867400" y="2057400"/>
            <a:ext cx="2450427" cy="3599194"/>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8458200" cy="6629400"/>
          </a:xfrm>
        </p:spPr>
        <p:txBody>
          <a:bodyPr>
            <a:normAutofit/>
          </a:bodyPr>
          <a:lstStyle/>
          <a:p>
            <a:r>
              <a:rPr lang="en-PH" dirty="0" smtClean="0"/>
              <a:t>Having prepared the fields and filled them with water, they find that in a single night the fields are transformed into paddies, that, mirror-like, reflect the blue skies. The farmers must replant the seedlings, use fertilizers, make great efforts to week the fields, and protect the precious rice from damage from wind or water.</a:t>
            </a:r>
          </a:p>
          <a:p>
            <a:r>
              <a:rPr lang="en-PH" dirty="0" smtClean="0"/>
              <a:t>Then, in the autumn, the whole area is filled with golden ears of rice.</a:t>
            </a:r>
          </a:p>
          <a:p>
            <a:r>
              <a:rPr lang="en-PH" dirty="0" smtClean="0"/>
              <a:t>The efforts of the farmers in sowing rice seeds and then replanting the seedlings with great labour are rewarded with the autumn harvest.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r>
              <a:rPr lang="en-PH" dirty="0" smtClean="0"/>
              <a:t>But it is not only farmers who sow seeds. Sakyamuni teaches that we all sow many seeds every day. By “seeds” he means the various acts of our body, speech and mind. </a:t>
            </a:r>
          </a:p>
          <a:p>
            <a:r>
              <a:rPr lang="en-PH" dirty="0" smtClean="0"/>
              <a:t>Examples of planting seeds with our body would be practicing hard to acquire some skill, being careful to exercise, cleaning and straightening up our rooms, trying to greet people with a smile, keeping our promises and listening to what others have to say. </a:t>
            </a:r>
            <a:endParaRPr lang="en-PH"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r>
              <a:rPr lang="en-PH" dirty="0" smtClean="0"/>
              <a:t>Examples of sowing seeds through speech include greeting others pleasantly, thanking others, and praising the strengths of others. Sowing seeds through the mind includes acts such as avoiding excessive self criticism, being considerate of others, and resolving to be grateful towards others. </a:t>
            </a:r>
          </a:p>
          <a:p>
            <a:pPr>
              <a:buNone/>
            </a:pPr>
            <a:r>
              <a:rPr lang="en-PH" dirty="0" smtClean="0"/>
              <a:t>	Of course not just these but all our actions of body, speech and mind can be called “seeds”, so we really do sow many seeds each day.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52400"/>
            <a:ext cx="4038600" cy="5973763"/>
          </a:xfrm>
        </p:spPr>
        <p:style>
          <a:lnRef idx="2">
            <a:schemeClr val="accent1"/>
          </a:lnRef>
          <a:fillRef idx="1">
            <a:schemeClr val="lt1"/>
          </a:fillRef>
          <a:effectRef idx="0">
            <a:schemeClr val="accent1"/>
          </a:effectRef>
          <a:fontRef idx="minor">
            <a:schemeClr val="dk1"/>
          </a:fontRef>
        </p:style>
        <p:txBody>
          <a:bodyPr>
            <a:noAutofit/>
          </a:bodyPr>
          <a:lstStyle/>
          <a:p>
            <a:pPr marL="0" indent="0">
              <a:buFont typeface="Arial" charset="0"/>
              <a:buNone/>
              <a:defRPr/>
            </a:pPr>
            <a:endParaRPr lang="en-US" sz="4800" dirty="0" smtClean="0"/>
          </a:p>
          <a:p>
            <a:pPr>
              <a:defRPr/>
            </a:pPr>
            <a:r>
              <a:rPr lang="en-US" sz="4800" dirty="0" smtClean="0"/>
              <a:t>Cause refers to “deed”</a:t>
            </a:r>
          </a:p>
          <a:p>
            <a:pPr marL="0" indent="0">
              <a:buFont typeface="Arial" charset="0"/>
              <a:buNone/>
              <a:defRPr/>
            </a:pPr>
            <a:endParaRPr lang="en-US" sz="4800" dirty="0" smtClean="0"/>
          </a:p>
          <a:p>
            <a:pPr>
              <a:defRPr/>
            </a:pPr>
            <a:r>
              <a:rPr lang="en-US" sz="4800" dirty="0" smtClean="0"/>
              <a:t>Effect refers to a “result”</a:t>
            </a:r>
            <a:endParaRPr lang="en-US" sz="4800" dirty="0"/>
          </a:p>
        </p:txBody>
      </p:sp>
      <p:sp>
        <p:nvSpPr>
          <p:cNvPr id="6" name="Content Placeholder 5"/>
          <p:cNvSpPr>
            <a:spLocks noGrp="1"/>
          </p:cNvSpPr>
          <p:nvPr>
            <p:ph sz="half" idx="2"/>
          </p:nvPr>
        </p:nvSpPr>
        <p:spPr>
          <a:xfrm>
            <a:off x="4648200" y="152400"/>
            <a:ext cx="4038600" cy="5973763"/>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dirty="0" smtClean="0">
                <a:ln>
                  <a:solidFill>
                    <a:srgbClr val="FF0000"/>
                  </a:solidFill>
                </a:ln>
              </a:rPr>
              <a:t>Good deed </a:t>
            </a:r>
          </a:p>
          <a:p>
            <a:pPr marL="0" indent="0">
              <a:buFont typeface="Arial" charset="0"/>
              <a:buNone/>
              <a:defRPr/>
            </a:pPr>
            <a:endParaRPr lang="en-US" dirty="0">
              <a:ln>
                <a:solidFill>
                  <a:srgbClr val="FF0000"/>
                </a:solidFill>
              </a:ln>
            </a:endParaRPr>
          </a:p>
          <a:p>
            <a:pPr>
              <a:defRPr/>
            </a:pPr>
            <a:r>
              <a:rPr lang="en-US" dirty="0" smtClean="0">
                <a:ln>
                  <a:solidFill>
                    <a:srgbClr val="FF0000"/>
                  </a:solidFill>
                </a:ln>
              </a:rPr>
              <a:t>Good result</a:t>
            </a:r>
          </a:p>
          <a:p>
            <a:pPr>
              <a:defRPr/>
            </a:pPr>
            <a:endParaRPr lang="en-US" dirty="0" smtClean="0">
              <a:ln>
                <a:solidFill>
                  <a:srgbClr val="FF0000"/>
                </a:solidFill>
              </a:ln>
            </a:endParaRPr>
          </a:p>
          <a:p>
            <a:pPr>
              <a:defRPr/>
            </a:pPr>
            <a:r>
              <a:rPr lang="en-US" dirty="0" smtClean="0">
                <a:ln>
                  <a:solidFill>
                    <a:srgbClr val="FF0000"/>
                  </a:solidFill>
                </a:ln>
              </a:rPr>
              <a:t>Bad deed   </a:t>
            </a:r>
          </a:p>
          <a:p>
            <a:pPr marL="0" indent="0">
              <a:buFont typeface="Arial" charset="0"/>
              <a:buNone/>
              <a:defRPr/>
            </a:pPr>
            <a:endParaRPr lang="en-US" dirty="0">
              <a:ln>
                <a:solidFill>
                  <a:srgbClr val="FF0000"/>
                </a:solidFill>
              </a:ln>
            </a:endParaRPr>
          </a:p>
          <a:p>
            <a:pPr>
              <a:defRPr/>
            </a:pPr>
            <a:r>
              <a:rPr lang="en-US" dirty="0" smtClean="0">
                <a:ln>
                  <a:solidFill>
                    <a:srgbClr val="FF0000"/>
                  </a:solidFill>
                </a:ln>
              </a:rPr>
              <a:t>Bad result         </a:t>
            </a:r>
            <a:r>
              <a:rPr lang="en-US" dirty="0" smtClean="0">
                <a:ln>
                  <a:solidFill>
                    <a:srgbClr val="FF0000"/>
                  </a:solidFill>
                </a:ln>
                <a:sym typeface="Wingdings"/>
              </a:rPr>
              <a:t></a:t>
            </a:r>
            <a:endParaRPr lang="en-US" dirty="0" smtClean="0">
              <a:ln>
                <a:solidFill>
                  <a:srgbClr val="FF0000"/>
                </a:solidFill>
              </a:ln>
            </a:endParaRPr>
          </a:p>
          <a:p>
            <a:pPr>
              <a:defRPr/>
            </a:pPr>
            <a:endParaRPr lang="en-US" dirty="0" smtClean="0">
              <a:ln>
                <a:solidFill>
                  <a:srgbClr val="FF0000"/>
                </a:solidFill>
              </a:ln>
            </a:endParaRPr>
          </a:p>
          <a:p>
            <a:pPr>
              <a:defRPr/>
            </a:pPr>
            <a:r>
              <a:rPr lang="en-US" dirty="0" smtClean="0">
                <a:ln>
                  <a:solidFill>
                    <a:srgbClr val="FF0000"/>
                  </a:solidFill>
                </a:ln>
              </a:rPr>
              <a:t>Own deed </a:t>
            </a:r>
          </a:p>
          <a:p>
            <a:pPr>
              <a:defRPr/>
            </a:pPr>
            <a:endParaRPr lang="en-US" dirty="0">
              <a:ln>
                <a:solidFill>
                  <a:srgbClr val="FF0000"/>
                </a:solidFill>
              </a:ln>
            </a:endParaRPr>
          </a:p>
          <a:p>
            <a:pPr>
              <a:defRPr/>
            </a:pPr>
            <a:r>
              <a:rPr lang="en-US" dirty="0" smtClean="0">
                <a:ln>
                  <a:solidFill>
                    <a:srgbClr val="FF0000"/>
                  </a:solidFill>
                </a:ln>
              </a:rPr>
              <a:t>Own result      </a:t>
            </a:r>
          </a:p>
          <a:p>
            <a:pPr marL="0" indent="0">
              <a:buFont typeface="Arial" charset="0"/>
              <a:buNone/>
              <a:defRPr/>
            </a:pPr>
            <a:endParaRPr lang="en-US" dirty="0"/>
          </a:p>
        </p:txBody>
      </p:sp>
      <p:cxnSp>
        <p:nvCxnSpPr>
          <p:cNvPr id="8" name="Straight Arrow Connector 7"/>
          <p:cNvCxnSpPr/>
          <p:nvPr/>
        </p:nvCxnSpPr>
        <p:spPr>
          <a:xfrm>
            <a:off x="5867400" y="6096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5791200" y="2667000"/>
            <a:ext cx="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5867400" y="4648200"/>
            <a:ext cx="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4953000" y="1981200"/>
            <a:ext cx="19812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Smiley Face 14"/>
          <p:cNvSpPr/>
          <p:nvPr/>
        </p:nvSpPr>
        <p:spPr>
          <a:xfrm>
            <a:off x="7089775" y="1066800"/>
            <a:ext cx="609600" cy="609600"/>
          </a:xfrm>
          <a:prstGeom prst="smileyFac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a:p>
        </p:txBody>
      </p:sp>
      <p:cxnSp>
        <p:nvCxnSpPr>
          <p:cNvPr id="17" name="Straight Connector 16"/>
          <p:cNvCxnSpPr/>
          <p:nvPr/>
        </p:nvCxnSpPr>
        <p:spPr>
          <a:xfrm>
            <a:off x="5105400" y="3962400"/>
            <a:ext cx="1981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85800"/>
            <a:ext cx="8229600" cy="5440363"/>
          </a:xfrm>
        </p:spPr>
        <p:txBody>
          <a:bodyPr>
            <a:noAutofit/>
          </a:bodyPr>
          <a:lstStyle/>
          <a:p>
            <a:r>
              <a:rPr lang="en-PH" sz="5000" dirty="0" smtClean="0"/>
              <a:t>A good cause or deed will only produce a good result/destiny.</a:t>
            </a:r>
          </a:p>
          <a:p>
            <a:r>
              <a:rPr lang="en-PH" sz="5000" dirty="0" smtClean="0"/>
              <a:t>A bad cause or deed will only produce a bad result/destiny.</a:t>
            </a:r>
          </a:p>
          <a:p>
            <a:r>
              <a:rPr lang="en-PH" sz="5000" dirty="0" smtClean="0"/>
              <a:t>This is the unchanging universal Law.</a:t>
            </a:r>
            <a:endParaRPr lang="en-PH" sz="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To say it another way…</a:t>
            </a:r>
            <a:endParaRPr lang="en-PH" dirty="0"/>
          </a:p>
        </p:txBody>
      </p:sp>
      <p:sp>
        <p:nvSpPr>
          <p:cNvPr id="3" name="Content Placeholder 2"/>
          <p:cNvSpPr>
            <a:spLocks noGrp="1"/>
          </p:cNvSpPr>
          <p:nvPr>
            <p:ph idx="1"/>
          </p:nvPr>
        </p:nvSpPr>
        <p:spPr/>
        <p:txBody>
          <a:bodyPr>
            <a:normAutofit/>
          </a:bodyPr>
          <a:lstStyle/>
          <a:p>
            <a:r>
              <a:rPr lang="en-US" sz="5400" dirty="0" smtClean="0"/>
              <a:t>A bad result or destiny can never come from  good actions, just as a good result or destiny can never come from bad actions.</a:t>
            </a:r>
            <a:endParaRPr lang="en-PH" sz="5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6019800" y="4648200"/>
            <a:ext cx="914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1" name="Content Placeholder 20"/>
          <p:cNvPicPr>
            <a:picLocks noGrp="1" noChangeAspect="1"/>
          </p:cNvPicPr>
          <p:nvPr>
            <p:ph idx="1"/>
          </p:nvPr>
        </p:nvPicPr>
        <p:blipFill>
          <a:blip r:embed="rId2" cstate="print"/>
          <a:stretch>
            <a:fillRect/>
          </a:stretch>
        </p:blipFill>
        <p:spPr>
          <a:xfrm>
            <a:off x="914212" y="685800"/>
            <a:ext cx="7315576" cy="5638800"/>
          </a:xfrm>
        </p:spPr>
        <p:style>
          <a:lnRef idx="2">
            <a:schemeClr val="accent1"/>
          </a:lnRef>
          <a:fillRef idx="1">
            <a:schemeClr val="lt1"/>
          </a:fillRef>
          <a:effectRef idx="0">
            <a:schemeClr val="accent1"/>
          </a:effectRef>
          <a:fontRef idx="minor">
            <a:schemeClr val="dk1"/>
          </a:fontRef>
        </p:style>
      </p:pic>
      <p:cxnSp>
        <p:nvCxnSpPr>
          <p:cNvPr id="23" name="Straight Arrow Connector 22"/>
          <p:cNvCxnSpPr/>
          <p:nvPr/>
        </p:nvCxnSpPr>
        <p:spPr>
          <a:xfrm flipV="1">
            <a:off x="3657600" y="1524000"/>
            <a:ext cx="1600200"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3810000" y="1447800"/>
            <a:ext cx="14478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rot="16200000" flipH="1">
            <a:off x="4267200" y="3810000"/>
            <a:ext cx="1066800" cy="1066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V="1">
            <a:off x="3962400" y="3962400"/>
            <a:ext cx="13716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Multiply 29"/>
          <p:cNvSpPr/>
          <p:nvPr/>
        </p:nvSpPr>
        <p:spPr>
          <a:xfrm>
            <a:off x="4191000" y="160020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Multiply 30"/>
          <p:cNvSpPr/>
          <p:nvPr/>
        </p:nvSpPr>
        <p:spPr>
          <a:xfrm>
            <a:off x="4419600" y="396240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Straight Connector 32"/>
          <p:cNvCxnSpPr/>
          <p:nvPr/>
        </p:nvCxnSpPr>
        <p:spPr>
          <a:xfrm>
            <a:off x="4800600" y="3200400"/>
            <a:ext cx="35814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172200"/>
          </a:xfrm>
        </p:spPr>
        <p:txBody>
          <a:bodyPr>
            <a:normAutofit/>
          </a:bodyPr>
          <a:lstStyle/>
          <a:p>
            <a:r>
              <a:rPr lang="en-US" sz="6000" dirty="0"/>
              <a:t>When we </a:t>
            </a:r>
            <a:r>
              <a:rPr lang="en-US" sz="6000" dirty="0" smtClean="0"/>
              <a:t>know the kinds of seeds </a:t>
            </a:r>
            <a:r>
              <a:rPr lang="en-US" sz="6000" dirty="0"/>
              <a:t>we have planted, we </a:t>
            </a:r>
            <a:r>
              <a:rPr lang="en-US" sz="6000" dirty="0" smtClean="0"/>
              <a:t>will know </a:t>
            </a:r>
            <a:r>
              <a:rPr lang="en-US" sz="6000" dirty="0"/>
              <a:t>what will grow in the future</a:t>
            </a:r>
            <a:r>
              <a:rPr lang="en-US" sz="60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76800"/>
          </a:xfrm>
        </p:spPr>
        <p:txBody>
          <a:bodyPr>
            <a:normAutofit/>
          </a:bodyPr>
          <a:lstStyle/>
          <a:p>
            <a:r>
              <a:rPr lang="en-US" sz="4400" dirty="0" smtClean="0"/>
              <a:t>Everything </a:t>
            </a:r>
            <a:r>
              <a:rPr lang="en-US" sz="4400" dirty="0"/>
              <a:t>in this world, without exception, has a </a:t>
            </a:r>
            <a:r>
              <a:rPr lang="en-US" sz="4400" dirty="0" smtClean="0"/>
              <a:t>cause, and there </a:t>
            </a:r>
            <a:r>
              <a:rPr lang="en-US" sz="4400" dirty="0"/>
              <a:t>is a result for every cause. This is the Law of Cause and </a:t>
            </a:r>
            <a:r>
              <a:rPr lang="en-US" sz="4400" dirty="0" smtClean="0"/>
              <a:t>Effect that </a:t>
            </a:r>
            <a:r>
              <a:rPr lang="en-US" sz="4400" dirty="0"/>
              <a:t>I will explain about </a:t>
            </a:r>
            <a:r>
              <a:rPr lang="en-US" sz="4400" dirty="0" smtClean="0"/>
              <a:t>now</a:t>
            </a:r>
            <a:r>
              <a:rPr lang="en-US" sz="4400"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800" dirty="0" smtClean="0"/>
              <a:t>Also, if we examine what has grown, we will know what seeds we planted in the past. </a:t>
            </a:r>
          </a:p>
          <a:p>
            <a:r>
              <a:rPr lang="en-US" sz="4800" dirty="0" smtClean="0"/>
              <a:t>As you sow, so shall you reap.</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Autofit/>
          </a:bodyPr>
          <a:lstStyle/>
          <a:p>
            <a:r>
              <a:rPr lang="en-US" sz="4800" dirty="0" smtClean="0"/>
              <a:t>Whether </a:t>
            </a:r>
            <a:r>
              <a:rPr lang="en-US" sz="4800" dirty="0"/>
              <a:t>good or bad, whatever happens to us is generated by the seeds we have sown. This is what Buddhism teaches.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exceptions to the Law?</a:t>
            </a:r>
            <a:endParaRPr lang="en-PH" dirty="0"/>
          </a:p>
        </p:txBody>
      </p:sp>
      <p:sp>
        <p:nvSpPr>
          <p:cNvPr id="3" name="Content Placeholder 2"/>
          <p:cNvSpPr>
            <a:spLocks noGrp="1"/>
          </p:cNvSpPr>
          <p:nvPr>
            <p:ph idx="1"/>
          </p:nvPr>
        </p:nvSpPr>
        <p:spPr>
          <a:xfrm>
            <a:off x="457200" y="2362200"/>
            <a:ext cx="8229600" cy="3763963"/>
          </a:xfrm>
        </p:spPr>
        <p:txBody>
          <a:bodyPr>
            <a:normAutofit/>
          </a:bodyPr>
          <a:lstStyle/>
          <a:p>
            <a:pPr>
              <a:defRPr/>
            </a:pPr>
            <a:r>
              <a:rPr lang="en-US" sz="4800" dirty="0" smtClean="0"/>
              <a:t>“I am getting the result of someone’s else action.” Can this happen?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Content Placeholder 45"/>
          <p:cNvPicPr>
            <a:picLocks noGrp="1" noChangeAspect="1"/>
          </p:cNvPicPr>
          <p:nvPr>
            <p:ph sz="half" idx="2"/>
          </p:nvPr>
        </p:nvPicPr>
        <p:blipFill>
          <a:blip r:embed="rId2" cstate="print"/>
          <a:stretch>
            <a:fillRect/>
          </a:stretch>
        </p:blipFill>
        <p:spPr>
          <a:xfrm>
            <a:off x="4648200" y="533400"/>
            <a:ext cx="4038600" cy="5562600"/>
          </a:xfrm>
        </p:spPr>
        <p:style>
          <a:lnRef idx="2">
            <a:schemeClr val="accent1"/>
          </a:lnRef>
          <a:fillRef idx="1">
            <a:schemeClr val="lt1"/>
          </a:fillRef>
          <a:effectRef idx="0">
            <a:schemeClr val="accent1"/>
          </a:effectRef>
          <a:fontRef idx="minor">
            <a:schemeClr val="dk1"/>
          </a:fontRef>
        </p:style>
      </p:pic>
      <p:cxnSp>
        <p:nvCxnSpPr>
          <p:cNvPr id="34" name="Straight Arrow Connector 33"/>
          <p:cNvCxnSpPr/>
          <p:nvPr/>
        </p:nvCxnSpPr>
        <p:spPr>
          <a:xfrm>
            <a:off x="6019800" y="4191000"/>
            <a:ext cx="914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6324600" y="1295400"/>
            <a:ext cx="685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Multiply 36"/>
          <p:cNvSpPr/>
          <p:nvPr/>
        </p:nvSpPr>
        <p:spPr>
          <a:xfrm>
            <a:off x="6019800" y="3733800"/>
            <a:ext cx="914400" cy="914400"/>
          </a:xfrm>
          <a:prstGeom prst="mathMultiply">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rgbClr val="FFFF00"/>
              </a:solidFill>
            </a:endParaRPr>
          </a:p>
        </p:txBody>
      </p:sp>
      <p:sp>
        <p:nvSpPr>
          <p:cNvPr id="38" name="Multiply 37"/>
          <p:cNvSpPr/>
          <p:nvPr/>
        </p:nvSpPr>
        <p:spPr>
          <a:xfrm>
            <a:off x="6172200" y="838200"/>
            <a:ext cx="914400" cy="914400"/>
          </a:xfrm>
          <a:prstGeom prst="mathMultiply">
            <a:avLst/>
          </a:prstGeom>
          <a:solidFill>
            <a:srgbClr val="FF0000"/>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rgbClr val="FF0000"/>
              </a:solidFill>
            </a:endParaRPr>
          </a:p>
        </p:txBody>
      </p:sp>
      <p:sp>
        <p:nvSpPr>
          <p:cNvPr id="47" name="Content Placeholder 46"/>
          <p:cNvSpPr>
            <a:spLocks noGrp="1"/>
          </p:cNvSpPr>
          <p:nvPr>
            <p:ph sz="half" idx="1"/>
          </p:nvPr>
        </p:nvSpPr>
        <p:spPr>
          <a:xfrm>
            <a:off x="457200" y="533400"/>
            <a:ext cx="4038600" cy="55927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Font typeface="Arial" charset="0"/>
              <a:buNone/>
              <a:defRPr/>
            </a:pPr>
            <a:endParaRPr lang="en-US" dirty="0" smtClean="0"/>
          </a:p>
          <a:p>
            <a:pPr>
              <a:defRPr/>
            </a:pPr>
            <a:r>
              <a:rPr lang="en-US" sz="4000" dirty="0" smtClean="0"/>
              <a:t>One never reaps the results of the actions of others.</a:t>
            </a:r>
          </a:p>
          <a:p>
            <a:pPr>
              <a:defRPr/>
            </a:pPr>
            <a:endParaRPr lang="en-US" sz="3600" dirty="0" smtClean="0"/>
          </a:p>
          <a:p>
            <a:pPr>
              <a:defRPr/>
            </a:pPr>
            <a:r>
              <a:rPr lang="en-US" sz="3600" dirty="0" smtClean="0"/>
              <a:t>The seeds that I plant will never be reaped by others. </a:t>
            </a:r>
          </a:p>
          <a:p>
            <a:pPr marL="0" indent="0">
              <a:buFont typeface="Arial"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animEffect transition="in" filter="fade">
                                      <p:cBhvr>
                                        <p:cTn id="7" dur="500"/>
                                        <p:tgtEl>
                                          <p:spTgt spid="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xEl>
                                              <p:pRg st="3" end="3"/>
                                            </p:txEl>
                                          </p:spTgt>
                                        </p:tgtEl>
                                        <p:attrNameLst>
                                          <p:attrName>style.visibility</p:attrName>
                                        </p:attrNameLst>
                                      </p:cBhvr>
                                      <p:to>
                                        <p:strVal val="visible"/>
                                      </p:to>
                                    </p:set>
                                    <p:animEffect transition="in" filter="fade">
                                      <p:cBhvr>
                                        <p:cTn id="12" dur="500"/>
                                        <p:tgtEl>
                                          <p:spTgt spid="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38200"/>
            <a:ext cx="8229600" cy="5287963"/>
          </a:xfrm>
          <a:ln>
            <a:noFill/>
          </a:ln>
        </p:spPr>
        <p:style>
          <a:lnRef idx="2">
            <a:schemeClr val="accent1"/>
          </a:lnRef>
          <a:fillRef idx="1">
            <a:schemeClr val="lt1"/>
          </a:fillRef>
          <a:effectRef idx="0">
            <a:schemeClr val="accent1"/>
          </a:effectRef>
          <a:fontRef idx="minor">
            <a:schemeClr val="dk1"/>
          </a:fontRef>
        </p:style>
        <p:txBody>
          <a:bodyPr>
            <a:noAutofit/>
          </a:bodyPr>
          <a:lstStyle/>
          <a:p>
            <a:pPr>
              <a:defRPr/>
            </a:pPr>
            <a:r>
              <a:rPr lang="en-US" sz="4400" dirty="0" smtClean="0"/>
              <a:t>If I practice playing the piano. I will become more skillful at the piano, not my siblings, or best friend.</a:t>
            </a:r>
          </a:p>
          <a:p>
            <a:pPr>
              <a:buNone/>
              <a:defRPr/>
            </a:pPr>
            <a:endParaRPr lang="en-US" sz="2000" dirty="0"/>
          </a:p>
          <a:p>
            <a:pPr>
              <a:defRPr/>
            </a:pPr>
            <a:r>
              <a:rPr lang="en-US" sz="4400" dirty="0" smtClean="0"/>
              <a:t>If I drink alcohol, it is me who will get drunk, not the person next to me.</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Autofit/>
          </a:bodyPr>
          <a:lstStyle/>
          <a:p>
            <a:r>
              <a:rPr lang="en-US" sz="3600" dirty="0" smtClean="0"/>
              <a:t>An example where people might think there is an exception </a:t>
            </a:r>
            <a:r>
              <a:rPr lang="en-US" sz="3600" dirty="0"/>
              <a:t>to the </a:t>
            </a:r>
            <a:r>
              <a:rPr lang="en-US" sz="3600" dirty="0" smtClean="0"/>
              <a:t>Law…</a:t>
            </a:r>
          </a:p>
          <a:p>
            <a:pPr>
              <a:buNone/>
            </a:pPr>
            <a:endParaRPr lang="en-US" sz="1600" dirty="0" smtClean="0"/>
          </a:p>
          <a:p>
            <a:r>
              <a:rPr lang="en-US" sz="4400" dirty="0" smtClean="0"/>
              <a:t>There is a very </a:t>
            </a:r>
            <a:r>
              <a:rPr lang="en-US" sz="4400" dirty="0"/>
              <a:t>good wife </a:t>
            </a:r>
            <a:r>
              <a:rPr lang="en-US" sz="4400" dirty="0" smtClean="0"/>
              <a:t>who is married to a bad man. He </a:t>
            </a:r>
            <a:r>
              <a:rPr lang="en-US" sz="4400" dirty="0"/>
              <a:t>gambles </a:t>
            </a:r>
            <a:r>
              <a:rPr lang="en-US" sz="4400" dirty="0" smtClean="0"/>
              <a:t>his </a:t>
            </a:r>
            <a:r>
              <a:rPr lang="en-US" sz="4400" dirty="0"/>
              <a:t>earnings; </a:t>
            </a:r>
            <a:r>
              <a:rPr lang="en-US" sz="4400" dirty="0" smtClean="0"/>
              <a:t>drinks </a:t>
            </a:r>
            <a:r>
              <a:rPr lang="en-US" sz="4400" dirty="0"/>
              <a:t>too much, and abuses his wife. </a:t>
            </a:r>
            <a:r>
              <a:rPr lang="en-US" sz="4400" dirty="0" smtClean="0"/>
              <a:t>She </a:t>
            </a:r>
            <a:r>
              <a:rPr lang="en-US" sz="4400" dirty="0"/>
              <a:t>lives a hellish existence </a:t>
            </a:r>
            <a:r>
              <a:rPr lang="en-US" sz="4400" dirty="0" smtClean="0"/>
              <a:t>because of </a:t>
            </a:r>
            <a:r>
              <a:rPr lang="en-US" sz="4400" dirty="0"/>
              <a:t>him. </a:t>
            </a:r>
            <a:endParaRPr lang="en-US" sz="44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sz="5400" dirty="0" smtClean="0"/>
              <a:t>How does such an example apply to the Law of </a:t>
            </a:r>
            <a:r>
              <a:rPr lang="en-US" sz="5400" dirty="0" smtClean="0">
                <a:solidFill>
                  <a:schemeClr val="accent6">
                    <a:lumMod val="75000"/>
                  </a:schemeClr>
                </a:solidFill>
              </a:rPr>
              <a:t>“own cause own effect”</a:t>
            </a:r>
            <a:r>
              <a:rPr lang="en-US" sz="5400" dirty="0" smtClean="0"/>
              <a:t>?</a:t>
            </a:r>
          </a:p>
          <a:p>
            <a:r>
              <a:rPr lang="en-US" sz="5400" dirty="0" smtClean="0"/>
              <a:t>If she is good, why is she getting a bad result?</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rmAutofit/>
          </a:bodyPr>
          <a:lstStyle/>
          <a:p>
            <a:r>
              <a:rPr lang="en-US" sz="4800" dirty="0"/>
              <a:t>The cause is that she </a:t>
            </a:r>
            <a:r>
              <a:rPr lang="en-US" sz="4800" dirty="0" smtClean="0"/>
              <a:t>decided </a:t>
            </a:r>
            <a:r>
              <a:rPr lang="en-US" sz="4800" dirty="0"/>
              <a:t>to marry him. Her own deed </a:t>
            </a:r>
            <a:r>
              <a:rPr lang="en-US" sz="4800" dirty="0" smtClean="0"/>
              <a:t>of getting married </a:t>
            </a:r>
            <a:r>
              <a:rPr lang="en-US" sz="4800" dirty="0"/>
              <a:t>is the cause of her present suffering. Her husband, then, is the condition for her present </a:t>
            </a:r>
            <a:r>
              <a:rPr lang="en-US" sz="4800" dirty="0" smtClean="0"/>
              <a:t>suffering, but not </a:t>
            </a:r>
            <a:r>
              <a:rPr lang="en-US" sz="4800" dirty="0"/>
              <a:t>the cause. </a:t>
            </a:r>
            <a:endParaRPr lang="en-US" sz="4800"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800" dirty="0" smtClean="0"/>
              <a:t>Does the husband bear any responsibility for her present suffering? Yes, he does. Bad conditions must be corrected.</a:t>
            </a:r>
          </a:p>
          <a:p>
            <a:endParaRPr lang="en-PH"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What is </a:t>
            </a:r>
            <a:r>
              <a:rPr lang="en-US" b="1" dirty="0" smtClean="0"/>
              <a:t>“condition”? </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4000" dirty="0">
                <a:solidFill>
                  <a:srgbClr val="C00000"/>
                </a:solidFill>
              </a:rPr>
              <a:t>The Law of Cause, Condition and Effect. </a:t>
            </a:r>
            <a:r>
              <a:rPr lang="en-US" sz="4000" dirty="0"/>
              <a:t>This is the complete expression of the Law of Cause and Effect. </a:t>
            </a:r>
            <a:endParaRPr lang="en-US" sz="4000" dirty="0" smtClean="0"/>
          </a:p>
          <a:p>
            <a:r>
              <a:rPr lang="en-US" sz="4000" dirty="0" smtClean="0"/>
              <a:t>When </a:t>
            </a:r>
            <a:r>
              <a:rPr lang="en-US" sz="4000" dirty="0"/>
              <a:t>causes and conditions are </a:t>
            </a:r>
            <a:r>
              <a:rPr lang="en-US" sz="4000" dirty="0" smtClean="0"/>
              <a:t>combined</a:t>
            </a:r>
            <a:r>
              <a:rPr lang="en-US" sz="4000" dirty="0"/>
              <a:t>, for the first </a:t>
            </a:r>
            <a:r>
              <a:rPr lang="en-US" sz="4000" dirty="0" smtClean="0"/>
              <a:t>time a result </a:t>
            </a:r>
            <a:r>
              <a:rPr lang="en-US" sz="4000" dirty="0"/>
              <a:t>will come about.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r>
              <a:rPr lang="en-US" sz="4000" dirty="0" smtClean="0"/>
              <a:t>Buddhism was taught by Sakyamuni Buddha 2600 years ago.</a:t>
            </a:r>
          </a:p>
          <a:p>
            <a:r>
              <a:rPr lang="en-US" sz="4000" dirty="0" smtClean="0"/>
              <a:t>Buddha taught Buddhism for 45  years. His teachings are contained in more than 7000 sutras.</a:t>
            </a:r>
          </a:p>
          <a:p>
            <a:r>
              <a:rPr lang="en-US" sz="4000" dirty="0" smtClean="0"/>
              <a:t>The Law of Cause and Effect runs through all the sutras.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r>
              <a:rPr lang="en-US" sz="4800" dirty="0" smtClean="0"/>
              <a:t>When certain conditions (place, person etc) come along, then destinies in the form of good luck or bad luck appear.</a:t>
            </a:r>
          </a:p>
          <a:p>
            <a:endParaRPr lang="en-PH"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Condition</a:t>
            </a:r>
            <a:endParaRPr lang="en-PH" dirty="0"/>
          </a:p>
        </p:txBody>
      </p:sp>
      <p:pic>
        <p:nvPicPr>
          <p:cNvPr id="4" name="Content Placeholder 3" descr="20264792_10211650132143220_2849784656179502760_n.jpg"/>
          <p:cNvPicPr>
            <a:picLocks noGrp="1" noChangeAspect="1"/>
          </p:cNvPicPr>
          <p:nvPr>
            <p:ph idx="1"/>
          </p:nvPr>
        </p:nvPicPr>
        <p:blipFill>
          <a:blip r:embed="rId2" cstate="print"/>
          <a:stretch>
            <a:fillRect/>
          </a:stretch>
        </p:blipFill>
        <p:spPr>
          <a:xfrm>
            <a:off x="533400" y="1828800"/>
            <a:ext cx="8458200" cy="36576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PH" dirty="0" smtClean="0"/>
              <a:t>Rice</a:t>
            </a:r>
            <a:endParaRPr lang="en-PH" dirty="0"/>
          </a:p>
        </p:txBody>
      </p:sp>
      <p:sp>
        <p:nvSpPr>
          <p:cNvPr id="3" name="Content Placeholder 2"/>
          <p:cNvSpPr>
            <a:spLocks noGrp="1"/>
          </p:cNvSpPr>
          <p:nvPr>
            <p:ph idx="1"/>
          </p:nvPr>
        </p:nvSpPr>
        <p:spPr>
          <a:xfrm>
            <a:off x="457200" y="1219200"/>
            <a:ext cx="8229600" cy="4906963"/>
          </a:xfrm>
        </p:spPr>
        <p:txBody>
          <a:bodyPr>
            <a:noAutofit/>
          </a:bodyPr>
          <a:lstStyle/>
          <a:p>
            <a:r>
              <a:rPr lang="en-PH" sz="3600" dirty="0" smtClean="0"/>
              <a:t>The cause and condition of rice.</a:t>
            </a:r>
          </a:p>
          <a:p>
            <a:r>
              <a:rPr lang="en-PH" sz="3600" dirty="0" smtClean="0"/>
              <a:t>There must be a seed. This is the cause.</a:t>
            </a:r>
          </a:p>
          <a:p>
            <a:r>
              <a:rPr lang="en-PH" sz="3600" dirty="0" smtClean="0"/>
              <a:t>When the seed is combined with the right conditions (water, sunlight, temperature, farmer’s work etc) the result of rice that we can cook and eat grows.</a:t>
            </a:r>
          </a:p>
          <a:p>
            <a:r>
              <a:rPr lang="en-PH" sz="3600" dirty="0" smtClean="0"/>
              <a:t>Rice is the result. The cause was a seed.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ce.png"/>
          <p:cNvPicPr>
            <a:picLocks noGrp="1" noChangeAspect="1"/>
          </p:cNvPicPr>
          <p:nvPr>
            <p:ph idx="1"/>
          </p:nvPr>
        </p:nvPicPr>
        <p:blipFill>
          <a:blip r:embed="rId2" cstate="print"/>
          <a:stretch>
            <a:fillRect/>
          </a:stretch>
        </p:blipFill>
        <p:spPr>
          <a:xfrm>
            <a:off x="228601" y="147775"/>
            <a:ext cx="8728420" cy="63103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r>
              <a:rPr lang="en-US" sz="4800" dirty="0" smtClean="0"/>
              <a:t>When cause and condition are combined the result will appear without fail.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PH" sz="5400" dirty="0" smtClean="0"/>
              <a:t>If there is a seed but no conditions, nothing will grow.</a:t>
            </a:r>
          </a:p>
          <a:p>
            <a:r>
              <a:rPr lang="en-PH" sz="5400" dirty="0" smtClean="0"/>
              <a:t>If there are conditions but no seeds, nothing also will grow.</a:t>
            </a:r>
          </a:p>
          <a:p>
            <a:pPr>
              <a:buNone/>
            </a:pPr>
            <a:endParaRPr lang="en-PH"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800" dirty="0" smtClean="0"/>
              <a:t>Therefore, "Condition" is something which assists the  seed to grow into a result.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r>
              <a:rPr lang="en-US" sz="4400" dirty="0" smtClean="0"/>
              <a:t>In the story of the good wife and bad husband, the husband is a bad condition but not the cause. Due to a combination of her bad cause and the condition of a bad husband a very bad outcome appeared. Therefore we can see that even this example is “own cause own effect.”</a:t>
            </a:r>
          </a:p>
          <a:p>
            <a:endParaRPr lang="en-PH"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a:bodyPr>
          <a:lstStyle/>
          <a:p>
            <a:r>
              <a:rPr lang="en-US" sz="3600" dirty="0"/>
              <a:t>You might think that if this man is so bad, why did she marry him.</a:t>
            </a:r>
          </a:p>
          <a:p>
            <a:r>
              <a:rPr lang="en-US" sz="3600" dirty="0"/>
              <a:t>In fact this woman's parents had been opposed to her being with this man and warned her that he was no good for </a:t>
            </a:r>
            <a:r>
              <a:rPr lang="en-US" sz="3600" dirty="0" smtClean="0"/>
              <a:t>her. </a:t>
            </a:r>
            <a:r>
              <a:rPr lang="en-US" sz="3600" dirty="0"/>
              <a:t>H</a:t>
            </a:r>
            <a:r>
              <a:rPr lang="en-US" sz="3600" dirty="0" smtClean="0"/>
              <a:t>er </a:t>
            </a:r>
            <a:r>
              <a:rPr lang="en-US" sz="3600" dirty="0"/>
              <a:t>friends didn’t like him either and </a:t>
            </a:r>
            <a:r>
              <a:rPr lang="en-US" sz="3600" dirty="0" smtClean="0"/>
              <a:t>wanted </a:t>
            </a:r>
            <a:r>
              <a:rPr lang="en-US" sz="3600" dirty="0"/>
              <a:t>her to look for someone else. But despite these warning she married him anyway. Why is this</a:t>
            </a:r>
            <a:r>
              <a:rPr lang="en-US" sz="3600" dirty="0" smtClean="0"/>
              <a:t>? Because she </a:t>
            </a:r>
            <a:r>
              <a:rPr lang="en-US" sz="3600" dirty="0"/>
              <a:t>fell in love with him. </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sz="4800" dirty="0"/>
              <a:t>What caused her to fall in love with him</a:t>
            </a:r>
            <a:r>
              <a:rPr lang="en-US" sz="4800" dirty="0" smtClean="0"/>
              <a:t>? Some say it’s unexplainable. However, there must be a cause why someone falls in love with a specific person because we don’t fall in love with every person we meet.</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51275" y="1844675"/>
            <a:ext cx="4824413" cy="2232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243" name="正方形/長方形 2"/>
          <p:cNvSpPr>
            <a:spLocks noChangeArrowheads="1"/>
          </p:cNvSpPr>
          <p:nvPr/>
        </p:nvSpPr>
        <p:spPr bwMode="auto">
          <a:xfrm>
            <a:off x="1981200" y="5105400"/>
            <a:ext cx="5329237" cy="9382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buFont typeface="Arial" pitchFamily="34" charset="0"/>
              <a:buChar char="•"/>
            </a:pPr>
            <a:r>
              <a:rPr lang="en-US" altLang="ja-JP" sz="2400" b="1" dirty="0">
                <a:solidFill>
                  <a:srgbClr val="00B0F0"/>
                </a:solidFill>
                <a:latin typeface="Arial" charset="0"/>
              </a:rPr>
              <a:t>Seeds not sown will never grow</a:t>
            </a:r>
          </a:p>
          <a:p>
            <a:pPr>
              <a:buFont typeface="Arial" pitchFamily="34" charset="0"/>
              <a:buChar char="•"/>
            </a:pPr>
            <a:endParaRPr lang="ja-JP" altLang="ja-JP" sz="700" b="1">
              <a:solidFill>
                <a:srgbClr val="00B0F0"/>
              </a:solidFill>
              <a:latin typeface="Arial" charset="0"/>
            </a:endParaRPr>
          </a:p>
          <a:p>
            <a:pPr>
              <a:buFont typeface="Arial" pitchFamily="34" charset="0"/>
              <a:buChar char="•"/>
            </a:pPr>
            <a:r>
              <a:rPr lang="en-US" altLang="ja-JP" sz="2400" b="1" dirty="0">
                <a:solidFill>
                  <a:srgbClr val="00B0F0"/>
                </a:solidFill>
                <a:latin typeface="Arial" charset="0"/>
              </a:rPr>
              <a:t>Seeds sown will never fail to grow</a:t>
            </a:r>
            <a:endParaRPr lang="ja-JP" altLang="en-US" sz="2400" b="1">
              <a:solidFill>
                <a:srgbClr val="00B0F0"/>
              </a:solidFill>
              <a:latin typeface="Arial" charset="0"/>
            </a:endParaRPr>
          </a:p>
        </p:txBody>
      </p:sp>
      <p:pic>
        <p:nvPicPr>
          <p:cNvPr id="10244" name="Picture 2" descr="http://www.tulip-k.co.jp/anime0/images/shakuson.jpg"/>
          <p:cNvPicPr>
            <a:picLocks noChangeAspect="1" noChangeArrowheads="1"/>
          </p:cNvPicPr>
          <p:nvPr/>
        </p:nvPicPr>
        <p:blipFill>
          <a:blip r:embed="rId3" cstate="print"/>
          <a:srcRect/>
          <a:stretch>
            <a:fillRect/>
          </a:stretch>
        </p:blipFill>
        <p:spPr bwMode="auto">
          <a:xfrm>
            <a:off x="1187450" y="1916113"/>
            <a:ext cx="2328863" cy="2146300"/>
          </a:xfrm>
          <a:prstGeom prst="rect">
            <a:avLst/>
          </a:prstGeom>
          <a:noFill/>
          <a:ln w="9525">
            <a:noFill/>
            <a:miter lim="800000"/>
            <a:headEnd/>
            <a:tailEnd/>
          </a:ln>
        </p:spPr>
      </p:pic>
      <p:sp>
        <p:nvSpPr>
          <p:cNvPr id="10245" name="正方形/長方形 4"/>
          <p:cNvSpPr>
            <a:spLocks noChangeArrowheads="1"/>
          </p:cNvSpPr>
          <p:nvPr/>
        </p:nvSpPr>
        <p:spPr bwMode="auto">
          <a:xfrm>
            <a:off x="1567651" y="1504950"/>
            <a:ext cx="1609736" cy="400110"/>
          </a:xfrm>
          <a:prstGeom prst="rect">
            <a:avLst/>
          </a:prstGeom>
          <a:noFill/>
          <a:ln w="9525">
            <a:noFill/>
            <a:miter lim="800000"/>
            <a:headEnd/>
            <a:tailEnd/>
          </a:ln>
        </p:spPr>
        <p:txBody>
          <a:bodyPr wrap="none">
            <a:spAutoFit/>
          </a:bodyPr>
          <a:lstStyle/>
          <a:p>
            <a:pPr algn="ctr"/>
            <a:r>
              <a:rPr lang="en-US" altLang="ja-JP" sz="2000" b="1" dirty="0" smtClean="0">
                <a:latin typeface="Arial" charset="0"/>
              </a:rPr>
              <a:t>Sakyamuni </a:t>
            </a:r>
            <a:endParaRPr lang="en-US" altLang="ja-JP" sz="2000" b="1" dirty="0">
              <a:latin typeface="Arial" charset="0"/>
            </a:endParaRPr>
          </a:p>
        </p:txBody>
      </p:sp>
      <p:sp>
        <p:nvSpPr>
          <p:cNvPr id="10246" name="正方形/長方形 5"/>
          <p:cNvSpPr>
            <a:spLocks noChangeArrowheads="1"/>
          </p:cNvSpPr>
          <p:nvPr/>
        </p:nvSpPr>
        <p:spPr bwMode="auto">
          <a:xfrm>
            <a:off x="4248150" y="3273425"/>
            <a:ext cx="4211638" cy="923330"/>
          </a:xfrm>
          <a:prstGeom prst="rect">
            <a:avLst/>
          </a:prstGeom>
          <a:noFill/>
          <a:ln w="9525">
            <a:noFill/>
            <a:miter lim="800000"/>
            <a:headEnd/>
            <a:tailEnd/>
          </a:ln>
        </p:spPr>
        <p:txBody>
          <a:bodyPr>
            <a:spAutoFit/>
          </a:bodyPr>
          <a:lstStyle/>
          <a:p>
            <a:pPr algn="ctr"/>
            <a:r>
              <a:rPr lang="en-US" altLang="ja-JP" dirty="0" smtClean="0">
                <a:latin typeface="Arial" charset="0"/>
              </a:rPr>
              <a:t>The </a:t>
            </a:r>
            <a:r>
              <a:rPr lang="en-US" altLang="ja-JP" dirty="0">
                <a:latin typeface="Arial" charset="0"/>
              </a:rPr>
              <a:t>Law of Cause and </a:t>
            </a:r>
            <a:r>
              <a:rPr lang="en-US" altLang="ja-JP" dirty="0" smtClean="0">
                <a:latin typeface="Arial" charset="0"/>
              </a:rPr>
              <a:t>Effect  permeates all these 7000 sutras </a:t>
            </a:r>
          </a:p>
          <a:p>
            <a:endParaRPr lang="en-US" altLang="ja-JP" dirty="0">
              <a:latin typeface="Arial" charset="0"/>
            </a:endParaRPr>
          </a:p>
        </p:txBody>
      </p:sp>
      <p:sp>
        <p:nvSpPr>
          <p:cNvPr id="10247" name="正方形/長方形 6"/>
          <p:cNvSpPr>
            <a:spLocks noChangeArrowheads="1"/>
          </p:cNvSpPr>
          <p:nvPr/>
        </p:nvSpPr>
        <p:spPr bwMode="auto">
          <a:xfrm>
            <a:off x="4248150" y="2276475"/>
            <a:ext cx="4140200" cy="646113"/>
          </a:xfrm>
          <a:prstGeom prst="rect">
            <a:avLst/>
          </a:prstGeom>
          <a:noFill/>
          <a:ln w="9525">
            <a:noFill/>
            <a:miter lim="800000"/>
            <a:headEnd/>
            <a:tailEnd/>
          </a:ln>
        </p:spPr>
        <p:txBody>
          <a:bodyPr>
            <a:spAutoFit/>
          </a:bodyPr>
          <a:lstStyle/>
          <a:p>
            <a:r>
              <a:rPr lang="en-US" altLang="ja-JP" dirty="0">
                <a:latin typeface="Arial" charset="0"/>
              </a:rPr>
              <a:t>All the teachings of </a:t>
            </a:r>
            <a:r>
              <a:rPr lang="en-US" altLang="ja-JP" dirty="0" smtClean="0">
                <a:latin typeface="Arial" charset="0"/>
              </a:rPr>
              <a:t>Sakyamuni </a:t>
            </a:r>
            <a:r>
              <a:rPr lang="en-US" altLang="ja-JP" dirty="0">
                <a:latin typeface="Arial" charset="0"/>
              </a:rPr>
              <a:t>are recorded in what are known as sutras</a:t>
            </a:r>
          </a:p>
        </p:txBody>
      </p:sp>
      <p:sp>
        <p:nvSpPr>
          <p:cNvPr id="10248" name="正方形/長方形 7"/>
          <p:cNvSpPr>
            <a:spLocks noChangeArrowheads="1"/>
          </p:cNvSpPr>
          <p:nvPr/>
        </p:nvSpPr>
        <p:spPr bwMode="auto">
          <a:xfrm>
            <a:off x="4356100" y="1504950"/>
            <a:ext cx="3671888" cy="708025"/>
          </a:xfrm>
          <a:prstGeom prst="rect">
            <a:avLst/>
          </a:prstGeom>
          <a:solidFill>
            <a:schemeClr val="bg1"/>
          </a:solidFill>
          <a:ln w="9525">
            <a:noFill/>
            <a:miter lim="800000"/>
            <a:headEnd/>
            <a:tailEnd/>
          </a:ln>
        </p:spPr>
        <p:txBody>
          <a:bodyPr>
            <a:spAutoFit/>
          </a:bodyPr>
          <a:lstStyle/>
          <a:p>
            <a:pPr algn="ctr"/>
            <a:r>
              <a:rPr lang="en-US" altLang="ja-JP" sz="2000">
                <a:solidFill>
                  <a:srgbClr val="FF0000"/>
                </a:solidFill>
                <a:latin typeface="Arial" charset="0"/>
              </a:rPr>
              <a:t>The Law of Cause and Effect </a:t>
            </a:r>
          </a:p>
          <a:p>
            <a:pPr algn="ctr"/>
            <a:r>
              <a:rPr lang="en-US" altLang="ja-JP" sz="2000">
                <a:solidFill>
                  <a:srgbClr val="FF0000"/>
                </a:solidFill>
                <a:latin typeface="Arial" charset="0"/>
              </a:rPr>
              <a:t>(The foundation of Buddhism)</a:t>
            </a:r>
            <a:endParaRPr lang="ja-JP" altLang="en-US" sz="2000">
              <a:solidFill>
                <a:srgbClr val="FF0000"/>
              </a:solidFill>
              <a:latin typeface="Arial" charset="0"/>
            </a:endParaRPr>
          </a:p>
        </p:txBody>
      </p:sp>
      <p:cxnSp>
        <p:nvCxnSpPr>
          <p:cNvPr id="10" name="直線コネクタ 9"/>
          <p:cNvCxnSpPr/>
          <p:nvPr/>
        </p:nvCxnSpPr>
        <p:spPr>
          <a:xfrm>
            <a:off x="6186488" y="2933700"/>
            <a:ext cx="0" cy="323850"/>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50" name="正方形/長方形 10"/>
          <p:cNvSpPr>
            <a:spLocks noChangeArrowheads="1"/>
          </p:cNvSpPr>
          <p:nvPr/>
        </p:nvSpPr>
        <p:spPr bwMode="auto">
          <a:xfrm>
            <a:off x="1403350" y="4581525"/>
            <a:ext cx="6840538" cy="400110"/>
          </a:xfrm>
          <a:prstGeom prst="rect">
            <a:avLst/>
          </a:prstGeom>
          <a:noFill/>
          <a:ln w="9525">
            <a:noFill/>
            <a:miter lim="800000"/>
            <a:headEnd/>
            <a:tailEnd/>
          </a:ln>
        </p:spPr>
        <p:txBody>
          <a:bodyPr>
            <a:spAutoFit/>
          </a:bodyPr>
          <a:lstStyle/>
          <a:p>
            <a:r>
              <a:rPr lang="en-US" altLang="ja-JP" sz="2000" dirty="0" smtClean="0">
                <a:latin typeface="Arial" charset="0"/>
              </a:rPr>
              <a:t>Simply put, the </a:t>
            </a:r>
            <a:r>
              <a:rPr lang="en-US" altLang="ja-JP" sz="2000" dirty="0">
                <a:latin typeface="Arial" charset="0"/>
              </a:rPr>
              <a:t>Law of Cause and </a:t>
            </a:r>
            <a:r>
              <a:rPr lang="en-US" altLang="ja-JP" sz="2000" dirty="0" smtClean="0">
                <a:latin typeface="Arial" charset="0"/>
              </a:rPr>
              <a:t>Effect teaches that…</a:t>
            </a:r>
            <a:endParaRPr lang="ja-JP" altLang="en-US" sz="2000">
              <a:latin typeface="Arial" charset="0"/>
            </a:endParaRPr>
          </a:p>
        </p:txBody>
      </p:sp>
      <p:sp>
        <p:nvSpPr>
          <p:cNvPr id="10251" name="正方形/長方形 11"/>
          <p:cNvSpPr>
            <a:spLocks noChangeArrowheads="1"/>
          </p:cNvSpPr>
          <p:nvPr/>
        </p:nvSpPr>
        <p:spPr bwMode="auto">
          <a:xfrm>
            <a:off x="755650" y="242888"/>
            <a:ext cx="7920038" cy="954087"/>
          </a:xfrm>
          <a:prstGeom prst="rect">
            <a:avLst/>
          </a:prstGeom>
          <a:noFill/>
          <a:ln w="9525">
            <a:noFill/>
            <a:miter lim="800000"/>
            <a:headEnd/>
            <a:tailEnd/>
          </a:ln>
        </p:spPr>
        <p:txBody>
          <a:bodyPr>
            <a:spAutoFit/>
          </a:bodyPr>
          <a:lstStyle/>
          <a:p>
            <a:pPr marL="400050" indent="-400050" algn="ctr"/>
            <a:r>
              <a:rPr lang="en-US" altLang="ja-JP" sz="2800" b="1" dirty="0" smtClean="0">
                <a:latin typeface="Arial" charset="0"/>
              </a:rPr>
              <a:t>The </a:t>
            </a:r>
            <a:r>
              <a:rPr lang="en-US" altLang="ja-JP" sz="2800" b="1" dirty="0">
                <a:latin typeface="Arial" charset="0"/>
              </a:rPr>
              <a:t>foundation of Buddhism is the Law of Cause and Effect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r>
              <a:rPr lang="en-US" sz="4800" dirty="0" smtClean="0"/>
              <a:t>The actual cause that led to this woman falling in love with her husband was an invisible power.</a:t>
            </a:r>
          </a:p>
          <a:p>
            <a:r>
              <a:rPr lang="en-US" sz="4800" dirty="0" smtClean="0"/>
              <a:t>This invisible power is called in Buddhism, “Karmic power.”</a:t>
            </a:r>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500062"/>
            <a:ext cx="8229600" cy="6205537"/>
          </a:xfrm>
        </p:spPr>
        <p:txBody>
          <a:bodyPr>
            <a:normAutofit/>
          </a:bodyPr>
          <a:lstStyle/>
          <a:p>
            <a:r>
              <a:rPr lang="en-US" sz="5000" dirty="0" smtClean="0">
                <a:ea typeface="ＭＳ Ｐゴシック" pitchFamily="34" charset="-128"/>
              </a:rPr>
              <a:t>“Karmic power” is invisible energy that is generated by my own deeds.</a:t>
            </a:r>
          </a:p>
          <a:p>
            <a:r>
              <a:rPr lang="en-US" sz="5000" dirty="0" smtClean="0">
                <a:ea typeface="ＭＳ Ｐゴシック" pitchFamily="34" charset="-128"/>
              </a:rPr>
              <a:t>Our deeds/actions are called “karma” and my deeds remain in me as this invisible karmic energy. </a:t>
            </a:r>
            <a:endParaRPr lang="en-PH" sz="5000" dirty="0" smtClean="0">
              <a:ea typeface="ＭＳ Ｐゴシック" pitchFamily="34" charset="-128"/>
            </a:endParaRPr>
          </a:p>
          <a:p>
            <a:endParaRPr lang="en-PH"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xEl>
                                              <p:pRg st="1" end="1"/>
                                            </p:txEl>
                                          </p:spTgt>
                                        </p:tgtEl>
                                        <p:attrNameLst>
                                          <p:attrName>style.visibility</p:attrName>
                                        </p:attrNameLst>
                                      </p:cBhvr>
                                      <p:to>
                                        <p:strVal val="visible"/>
                                      </p:to>
                                    </p:set>
                                    <p:anim calcmode="lin" valueType="num">
                                      <p:cBhvr additive="base">
                                        <p:cTn id="13"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381000"/>
            <a:ext cx="8229600" cy="6262688"/>
          </a:xfrm>
        </p:spPr>
        <p:txBody>
          <a:bodyPr>
            <a:normAutofit/>
          </a:bodyPr>
          <a:lstStyle/>
          <a:p>
            <a:r>
              <a:rPr lang="en-US" sz="4400" dirty="0" smtClean="0">
                <a:ea typeface="ＭＳ Ｐゴシック" pitchFamily="34" charset="-128"/>
              </a:rPr>
              <a:t>Deeds are like seeds, and there are seeds for everything that grows.</a:t>
            </a:r>
          </a:p>
          <a:p>
            <a:r>
              <a:rPr lang="en-US" sz="4400" dirty="0" smtClean="0">
                <a:ea typeface="ＭＳ Ｐゴシック" pitchFamily="34" charset="-128"/>
              </a:rPr>
              <a:t>In Watermelon, a small seed is the origin and it contains the invisible energy that will produce a number of big watermelons. It’s the invisible energy within that has the power to create. </a:t>
            </a:r>
            <a:endParaRPr lang="en-PH" sz="44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5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0">
                                            <p:txEl>
                                              <p:pRg st="1" end="1"/>
                                            </p:txEl>
                                          </p:spTgt>
                                        </p:tgtEl>
                                        <p:attrNameLst>
                                          <p:attrName>style.visibility</p:attrName>
                                        </p:attrNameLst>
                                      </p:cBhvr>
                                      <p:to>
                                        <p:strVal val="visible"/>
                                      </p:to>
                                    </p:set>
                                    <p:anim calcmode="lin" valueType="num">
                                      <p:cBhvr additive="base">
                                        <p:cTn id="13"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4"/>
          <p:cNvSpPr>
            <a:spLocks noGrp="1"/>
          </p:cNvSpPr>
          <p:nvPr>
            <p:ph idx="1"/>
          </p:nvPr>
        </p:nvSpPr>
        <p:spPr>
          <a:xfrm>
            <a:off x="457200" y="457200"/>
            <a:ext cx="8229600" cy="6248400"/>
          </a:xfrm>
        </p:spPr>
        <p:txBody>
          <a:bodyPr>
            <a:normAutofit/>
          </a:bodyPr>
          <a:lstStyle/>
          <a:p>
            <a:r>
              <a:rPr lang="en-US" sz="4400" dirty="0" smtClean="0">
                <a:ea typeface="ＭＳ Ｐゴシック" pitchFamily="34" charset="-128"/>
              </a:rPr>
              <a:t>A tree in winter looks dead. It has just bare branches. Yet from these bare branches, when the right condition (spring) comes around, the flowers and leaves will appear. </a:t>
            </a:r>
          </a:p>
          <a:p>
            <a:r>
              <a:rPr lang="en-US" sz="4400" dirty="0" smtClean="0">
                <a:ea typeface="ＭＳ Ｐゴシック" pitchFamily="34" charset="-128"/>
              </a:rPr>
              <a:t>The cause is the invisible energy, and the condition is Spring.</a:t>
            </a:r>
            <a:endParaRPr lang="en-PH" sz="4400" dirty="0" smtClean="0">
              <a:ea typeface="ＭＳ Ｐゴシック" pitchFamily="34" charset="-128"/>
            </a:endParaRPr>
          </a:p>
          <a:p>
            <a:endParaRPr lang="en-PH"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4">
                                            <p:txEl>
                                              <p:pRg st="1" end="1"/>
                                            </p:txEl>
                                          </p:spTgt>
                                        </p:tgtEl>
                                        <p:attrNameLst>
                                          <p:attrName>style.visibility</p:attrName>
                                        </p:attrNameLst>
                                      </p:cBhvr>
                                      <p:to>
                                        <p:strVal val="visible"/>
                                      </p:to>
                                    </p:set>
                                    <p:anim calcmode="lin" valueType="num">
                                      <p:cBhvr additive="base">
                                        <p:cTn id="13" dur="5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PH" sz="4400" dirty="0" smtClean="0"/>
              <a:t>However, even when Spring comes around, if there is no energy in the tree nothing will happen.</a:t>
            </a:r>
          </a:p>
          <a:p>
            <a:r>
              <a:rPr lang="en-PH" sz="4400" dirty="0" smtClean="0"/>
              <a:t>Again, if there is no cause/seed, then nothing will appear.</a:t>
            </a:r>
            <a:endParaRPr lang="en-PH"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248400"/>
          </a:xfrm>
        </p:spPr>
        <p:style>
          <a:lnRef idx="0">
            <a:scrgbClr r="0" g="0" b="0"/>
          </a:lnRef>
          <a:fillRef idx="1001">
            <a:schemeClr val="lt1"/>
          </a:fillRef>
          <a:effectRef idx="0">
            <a:scrgbClr r="0" g="0" b="0"/>
          </a:effectRef>
          <a:fontRef idx="major"/>
        </p:style>
        <p:txBody>
          <a:bodyPr rtlCol="0">
            <a:noAutofit/>
          </a:bodyPr>
          <a:lstStyle/>
          <a:p>
            <a:pPr>
              <a:defRPr/>
            </a:pPr>
            <a:r>
              <a:rPr lang="en-US" sz="4800" dirty="0" smtClean="0"/>
              <a:t>Buddha taught that good deeds are stored within us as good karmic energy, while bad deeds are stored as bad karmic energy.</a:t>
            </a:r>
          </a:p>
          <a:p>
            <a:pPr>
              <a:defRPr/>
            </a:pPr>
            <a:r>
              <a:rPr lang="en-US" sz="4800" dirty="0" smtClean="0"/>
              <a:t>When the appropriate condition comes around a result, good or bad, will appear.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214282" y="457200"/>
            <a:ext cx="8715436" cy="5668963"/>
          </a:xfrm>
        </p:spPr>
        <p:txBody>
          <a:bodyPr>
            <a:normAutofit/>
          </a:bodyPr>
          <a:lstStyle/>
          <a:p>
            <a:r>
              <a:rPr lang="en-US" sz="4800" dirty="0" smtClean="0">
                <a:ea typeface="ＭＳ Ｐゴシック" pitchFamily="34" charset="-128"/>
              </a:rPr>
              <a:t>Therefore Karmic power is the invisible energy that generates our happiness or unhappiness, the power that produces good fortune or misfortune. </a:t>
            </a:r>
          </a:p>
          <a:p>
            <a:endParaRPr lang="en-US" sz="4000" dirty="0" smtClean="0">
              <a:ea typeface="ＭＳ Ｐゴシック" pitchFamily="34" charset="-128"/>
            </a:endParaRPr>
          </a:p>
          <a:p>
            <a:r>
              <a:rPr lang="en-US" sz="4000" dirty="0" smtClean="0">
                <a:ea typeface="ＭＳ Ｐゴシック" pitchFamily="34" charset="-128"/>
              </a:rPr>
              <a:t>Where is this energy stored?</a:t>
            </a:r>
            <a:endParaRPr lang="en-PH" sz="4000" dirty="0" smtClean="0">
              <a:ea typeface="ＭＳ Ｐゴシック" pitchFamily="34" charset="-128"/>
            </a:endParaRPr>
          </a:p>
          <a:p>
            <a:endParaRPr lang="en-PH"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990600"/>
            <a:ext cx="8229600" cy="5135563"/>
          </a:xfrm>
        </p:spPr>
        <p:txBody>
          <a:bodyPr/>
          <a:lstStyle/>
          <a:p>
            <a:r>
              <a:rPr lang="en-US" sz="4400" dirty="0" smtClean="0">
                <a:ea typeface="ＭＳ Ｐゴシック" pitchFamily="34" charset="-128"/>
              </a:rPr>
              <a:t>It is stored in our eternal life. </a:t>
            </a:r>
          </a:p>
          <a:p>
            <a:pPr>
              <a:buNone/>
            </a:pPr>
            <a:endParaRPr lang="en-US" sz="4400" dirty="0" smtClean="0">
              <a:ea typeface="ＭＳ Ｐゴシック" pitchFamily="34" charset="-128"/>
            </a:endParaRPr>
          </a:p>
          <a:p>
            <a:r>
              <a:rPr lang="en-US" sz="4400" dirty="0" smtClean="0">
                <a:ea typeface="ＭＳ Ｐゴシック" pitchFamily="34" charset="-128"/>
              </a:rPr>
              <a:t>This is known as the Alaya mind. </a:t>
            </a:r>
            <a:r>
              <a:rPr lang="en-US" sz="4400" dirty="0" err="1" smtClean="0">
                <a:ea typeface="ＭＳ Ｐゴシック" pitchFamily="34" charset="-128"/>
              </a:rPr>
              <a:t>Alaya</a:t>
            </a:r>
            <a:r>
              <a:rPr lang="en-US" sz="4400" dirty="0" smtClean="0">
                <a:ea typeface="ＭＳ Ｐゴシック" pitchFamily="34" charset="-128"/>
              </a:rPr>
              <a:t> refers to a storehouse or safe.</a:t>
            </a:r>
          </a:p>
          <a:p>
            <a:pPr>
              <a:buNone/>
            </a:pPr>
            <a:endParaRPr lang="en-PH" sz="4400" dirty="0" smtClean="0">
              <a:ea typeface="ＭＳ Ｐゴシック" pitchFamily="34" charset="-128"/>
            </a:endParaRPr>
          </a:p>
          <a:p>
            <a:endParaRPr lang="en-PH"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5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anim calcmode="lin" valueType="num">
                                      <p:cBhvr additive="base">
                                        <p:cTn id="13" dur="5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Summary</a:t>
            </a:r>
            <a:endParaRPr lang="en-PH" dirty="0"/>
          </a:p>
        </p:txBody>
      </p:sp>
      <p:sp>
        <p:nvSpPr>
          <p:cNvPr id="3" name="Content Placeholder 2"/>
          <p:cNvSpPr>
            <a:spLocks noGrp="1"/>
          </p:cNvSpPr>
          <p:nvPr>
            <p:ph idx="1"/>
          </p:nvPr>
        </p:nvSpPr>
        <p:spPr/>
        <p:txBody>
          <a:bodyPr>
            <a:normAutofit/>
          </a:bodyPr>
          <a:lstStyle/>
          <a:p>
            <a:r>
              <a:rPr lang="en-US" sz="4000" dirty="0"/>
              <a:t>A good fortune or happiness is brought about by good actions, and a bad fortune or unhappiness is generated by bad actions. Whether good or bad, whatever happens to us is generated by </a:t>
            </a:r>
            <a:r>
              <a:rPr lang="en-US" sz="4000" dirty="0" smtClean="0"/>
              <a:t>the (good or bad) </a:t>
            </a:r>
            <a:r>
              <a:rPr lang="en-US" sz="4000" dirty="0"/>
              <a:t>seeds we have sown.</a:t>
            </a:r>
          </a:p>
          <a:p>
            <a:pPr>
              <a:buNone/>
            </a:pP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r>
              <a:rPr lang="en-US" sz="4400" dirty="0" smtClean="0"/>
              <a:t>Once we understand the law of cause and effect, we cannot help practicing good deeds and avoiding bad deeds. </a:t>
            </a:r>
          </a:p>
          <a:p>
            <a:endParaRPr lang="en-US" sz="4400" dirty="0" smtClean="0"/>
          </a:p>
          <a:p>
            <a:r>
              <a:rPr lang="en-US" sz="4400" dirty="0" smtClean="0"/>
              <a:t>To be continued.</a:t>
            </a:r>
            <a:endParaRPr lang="en-US"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正方形/長方形 3"/>
          <p:cNvSpPr>
            <a:spLocks noChangeArrowheads="1"/>
          </p:cNvSpPr>
          <p:nvPr/>
        </p:nvSpPr>
        <p:spPr bwMode="auto">
          <a:xfrm>
            <a:off x="755650" y="242888"/>
            <a:ext cx="7920038" cy="954087"/>
          </a:xfrm>
          <a:prstGeom prst="rect">
            <a:avLst/>
          </a:prstGeom>
          <a:noFill/>
          <a:ln w="9525">
            <a:noFill/>
            <a:miter lim="800000"/>
            <a:headEnd/>
            <a:tailEnd/>
          </a:ln>
        </p:spPr>
        <p:txBody>
          <a:bodyPr>
            <a:spAutoFit/>
          </a:bodyPr>
          <a:lstStyle/>
          <a:p>
            <a:pPr marL="400050" indent="-400050" algn="ctr"/>
            <a:r>
              <a:rPr lang="en-US" altLang="ja-JP" sz="2800" b="1" dirty="0" smtClean="0">
                <a:latin typeface="Arial" charset="0"/>
              </a:rPr>
              <a:t>The </a:t>
            </a:r>
            <a:r>
              <a:rPr lang="en-US" altLang="ja-JP" sz="2800" b="1" dirty="0">
                <a:latin typeface="Arial" charset="0"/>
              </a:rPr>
              <a:t>foundation of Buddhism is the Law of Cause and Effect</a:t>
            </a:r>
          </a:p>
        </p:txBody>
      </p:sp>
      <p:pic>
        <p:nvPicPr>
          <p:cNvPr id="9219" name="Picture 2" descr="http://free-photos-ls04.gatag.net/images/lgf01a201408041700.jpg"/>
          <p:cNvPicPr>
            <a:picLocks noChangeAspect="1" noChangeArrowheads="1"/>
          </p:cNvPicPr>
          <p:nvPr/>
        </p:nvPicPr>
        <p:blipFill>
          <a:blip r:embed="rId3" cstate="print"/>
          <a:srcRect/>
          <a:stretch>
            <a:fillRect/>
          </a:stretch>
        </p:blipFill>
        <p:spPr bwMode="auto">
          <a:xfrm>
            <a:off x="714375" y="4241800"/>
            <a:ext cx="1152525" cy="1727200"/>
          </a:xfrm>
          <a:prstGeom prst="rect">
            <a:avLst/>
          </a:prstGeom>
          <a:noFill/>
          <a:ln w="9525">
            <a:noFill/>
            <a:miter lim="800000"/>
            <a:headEnd/>
            <a:tailEnd/>
          </a:ln>
        </p:spPr>
      </p:pic>
      <p:pic>
        <p:nvPicPr>
          <p:cNvPr id="9220" name="Picture 4" descr="http://free-photos-ls04.gatag.net/images/lgf01a201412191700.jpg"/>
          <p:cNvPicPr>
            <a:picLocks noChangeAspect="1" noChangeArrowheads="1"/>
          </p:cNvPicPr>
          <p:nvPr/>
        </p:nvPicPr>
        <p:blipFill>
          <a:blip r:embed="rId4" cstate="print"/>
          <a:srcRect/>
          <a:stretch>
            <a:fillRect/>
          </a:stretch>
        </p:blipFill>
        <p:spPr bwMode="auto">
          <a:xfrm>
            <a:off x="2011363" y="5321300"/>
            <a:ext cx="2087562" cy="1182688"/>
          </a:xfrm>
          <a:prstGeom prst="rect">
            <a:avLst/>
          </a:prstGeom>
          <a:noFill/>
          <a:ln w="9525">
            <a:noFill/>
            <a:miter lim="800000"/>
            <a:headEnd/>
            <a:tailEnd/>
          </a:ln>
        </p:spPr>
      </p:pic>
      <p:pic>
        <p:nvPicPr>
          <p:cNvPr id="9221" name="Picture 6" descr="クリックすると新しいウィンドウで開きます"/>
          <p:cNvPicPr>
            <a:picLocks noChangeAspect="1" noChangeArrowheads="1"/>
          </p:cNvPicPr>
          <p:nvPr/>
        </p:nvPicPr>
        <p:blipFill>
          <a:blip r:embed="rId5" cstate="print"/>
          <a:srcRect/>
          <a:stretch>
            <a:fillRect/>
          </a:stretch>
        </p:blipFill>
        <p:spPr bwMode="auto">
          <a:xfrm>
            <a:off x="2227263" y="3521075"/>
            <a:ext cx="1655762" cy="1655763"/>
          </a:xfrm>
          <a:prstGeom prst="rect">
            <a:avLst/>
          </a:prstGeom>
          <a:noFill/>
          <a:ln w="9525">
            <a:noFill/>
            <a:miter lim="800000"/>
            <a:headEnd/>
            <a:tailEnd/>
          </a:ln>
        </p:spPr>
      </p:pic>
      <p:pic>
        <p:nvPicPr>
          <p:cNvPr id="9222" name="Picture 8" descr="http://free-photos-ls02.gatag.net/images/lgf01a201401040100.jpg"/>
          <p:cNvPicPr>
            <a:picLocks noChangeAspect="1" noChangeArrowheads="1"/>
          </p:cNvPicPr>
          <p:nvPr/>
        </p:nvPicPr>
        <p:blipFill>
          <a:blip r:embed="rId6" cstate="print"/>
          <a:srcRect/>
          <a:stretch>
            <a:fillRect/>
          </a:stretch>
        </p:blipFill>
        <p:spPr bwMode="auto">
          <a:xfrm>
            <a:off x="5024438" y="4005263"/>
            <a:ext cx="3455987" cy="1944687"/>
          </a:xfrm>
          <a:prstGeom prst="rect">
            <a:avLst/>
          </a:prstGeom>
          <a:noFill/>
          <a:ln w="9525">
            <a:noFill/>
            <a:miter lim="800000"/>
            <a:headEnd/>
            <a:tailEnd/>
          </a:ln>
        </p:spPr>
      </p:pic>
      <p:sp>
        <p:nvSpPr>
          <p:cNvPr id="9223" name="正方形/長方形 8"/>
          <p:cNvSpPr>
            <a:spLocks noChangeArrowheads="1"/>
          </p:cNvSpPr>
          <p:nvPr/>
        </p:nvSpPr>
        <p:spPr bwMode="auto">
          <a:xfrm>
            <a:off x="636588" y="1878013"/>
            <a:ext cx="3673475" cy="400050"/>
          </a:xfrm>
          <a:prstGeom prst="rect">
            <a:avLst/>
          </a:prstGeom>
          <a:noFill/>
          <a:ln w="9525">
            <a:noFill/>
            <a:miter lim="800000"/>
            <a:headEnd/>
            <a:tailEnd/>
          </a:ln>
        </p:spPr>
        <p:txBody>
          <a:bodyPr>
            <a:spAutoFit/>
          </a:bodyPr>
          <a:lstStyle/>
          <a:p>
            <a:r>
              <a:rPr lang="en-US" altLang="ja-JP" sz="2000" dirty="0">
                <a:solidFill>
                  <a:srgbClr val="FF0000"/>
                </a:solidFill>
                <a:latin typeface="Arial" charset="0"/>
              </a:rPr>
              <a:t>The </a:t>
            </a:r>
            <a:r>
              <a:rPr lang="en-US" altLang="ja-JP" sz="2000" dirty="0" smtClean="0">
                <a:solidFill>
                  <a:srgbClr val="FF0000"/>
                </a:solidFill>
                <a:latin typeface="Arial" charset="0"/>
              </a:rPr>
              <a:t>“Law</a:t>
            </a:r>
            <a:r>
              <a:rPr lang="en-US" altLang="ja-JP" sz="2000" dirty="0">
                <a:solidFill>
                  <a:srgbClr val="FF0000"/>
                </a:solidFill>
                <a:latin typeface="Arial" charset="0"/>
              </a:rPr>
              <a:t>” taught in Buddhism</a:t>
            </a:r>
            <a:endParaRPr lang="ja-JP" altLang="en-US" sz="2000">
              <a:solidFill>
                <a:srgbClr val="FF0000"/>
              </a:solidFill>
              <a:latin typeface="Arial" charset="0"/>
            </a:endParaRPr>
          </a:p>
        </p:txBody>
      </p:sp>
      <p:sp>
        <p:nvSpPr>
          <p:cNvPr id="10" name="正方形/長方形 9"/>
          <p:cNvSpPr/>
          <p:nvPr/>
        </p:nvSpPr>
        <p:spPr>
          <a:xfrm>
            <a:off x="355600" y="3141663"/>
            <a:ext cx="4175125" cy="3527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225" name="正方形/長方形 1"/>
          <p:cNvSpPr>
            <a:spLocks noChangeArrowheads="1"/>
          </p:cNvSpPr>
          <p:nvPr/>
        </p:nvSpPr>
        <p:spPr bwMode="auto">
          <a:xfrm>
            <a:off x="1219200" y="2967038"/>
            <a:ext cx="2516188" cy="400050"/>
          </a:xfrm>
          <a:prstGeom prst="rect">
            <a:avLst/>
          </a:prstGeom>
          <a:solidFill>
            <a:schemeClr val="bg1"/>
          </a:solidFill>
          <a:ln w="9525">
            <a:noFill/>
            <a:miter lim="800000"/>
            <a:headEnd/>
            <a:tailEnd/>
          </a:ln>
        </p:spPr>
        <p:txBody>
          <a:bodyPr wrap="none">
            <a:spAutoFit/>
          </a:bodyPr>
          <a:lstStyle/>
          <a:p>
            <a:r>
              <a:rPr lang="en-US" altLang="ja-JP" sz="2000">
                <a:latin typeface="Arial" charset="0"/>
              </a:rPr>
              <a:t>INVENT or CREATE</a:t>
            </a:r>
            <a:endParaRPr lang="ja-JP" altLang="en-US" sz="2000">
              <a:latin typeface="Arial" charset="0"/>
            </a:endParaRPr>
          </a:p>
        </p:txBody>
      </p:sp>
      <p:sp>
        <p:nvSpPr>
          <p:cNvPr id="11" name="正方形/長方形 10"/>
          <p:cNvSpPr/>
          <p:nvPr/>
        </p:nvSpPr>
        <p:spPr>
          <a:xfrm>
            <a:off x="4675188" y="3141663"/>
            <a:ext cx="4176712" cy="3527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227" name="正方形/長方形 2"/>
          <p:cNvSpPr>
            <a:spLocks noChangeArrowheads="1"/>
          </p:cNvSpPr>
          <p:nvPr/>
        </p:nvSpPr>
        <p:spPr bwMode="auto">
          <a:xfrm>
            <a:off x="5926138" y="2957513"/>
            <a:ext cx="1525587" cy="400050"/>
          </a:xfrm>
          <a:prstGeom prst="rect">
            <a:avLst/>
          </a:prstGeom>
          <a:solidFill>
            <a:schemeClr val="bg1"/>
          </a:solidFill>
          <a:ln w="9525">
            <a:noFill/>
            <a:miter lim="800000"/>
            <a:headEnd/>
            <a:tailEnd/>
          </a:ln>
        </p:spPr>
        <p:txBody>
          <a:bodyPr wrap="none">
            <a:spAutoFit/>
          </a:bodyPr>
          <a:lstStyle/>
          <a:p>
            <a:r>
              <a:rPr lang="en-US" altLang="ja-JP" sz="2000">
                <a:latin typeface="Arial" charset="0"/>
              </a:rPr>
              <a:t>DISCOVER</a:t>
            </a:r>
            <a:endParaRPr lang="ja-JP" altLang="en-US" sz="2000">
              <a:latin typeface="Arial" charset="0"/>
            </a:endParaRPr>
          </a:p>
        </p:txBody>
      </p:sp>
      <p:sp>
        <p:nvSpPr>
          <p:cNvPr id="9228" name="正方形/長方形 12"/>
          <p:cNvSpPr>
            <a:spLocks noChangeArrowheads="1"/>
          </p:cNvSpPr>
          <p:nvPr/>
        </p:nvSpPr>
        <p:spPr bwMode="auto">
          <a:xfrm>
            <a:off x="4752975" y="1587500"/>
            <a:ext cx="4211638" cy="985838"/>
          </a:xfrm>
          <a:prstGeom prst="rect">
            <a:avLst/>
          </a:prstGeom>
          <a:noFill/>
          <a:ln w="9525">
            <a:noFill/>
            <a:miter lim="800000"/>
            <a:headEnd/>
            <a:tailEnd/>
          </a:ln>
        </p:spPr>
        <p:txBody>
          <a:bodyPr>
            <a:spAutoFit/>
          </a:bodyPr>
          <a:lstStyle/>
          <a:p>
            <a:pPr algn="ctr"/>
            <a:r>
              <a:rPr lang="en-US" altLang="ja-JP" sz="2000" dirty="0">
                <a:latin typeface="Arial" charset="0"/>
              </a:rPr>
              <a:t>Something discovered </a:t>
            </a:r>
          </a:p>
          <a:p>
            <a:pPr algn="ctr"/>
            <a:r>
              <a:rPr lang="en-US" altLang="ja-JP" sz="2000" dirty="0">
                <a:latin typeface="Arial" charset="0"/>
              </a:rPr>
              <a:t>by </a:t>
            </a:r>
            <a:r>
              <a:rPr lang="en-US" altLang="ja-JP" sz="2000" dirty="0" smtClean="0">
                <a:latin typeface="Arial" charset="0"/>
              </a:rPr>
              <a:t>Sakyamuni </a:t>
            </a:r>
            <a:r>
              <a:rPr lang="en-US" altLang="ja-JP" sz="2000" dirty="0">
                <a:latin typeface="Arial" charset="0"/>
              </a:rPr>
              <a:t>Buddha</a:t>
            </a:r>
          </a:p>
          <a:p>
            <a:pPr algn="ctr"/>
            <a:r>
              <a:rPr lang="en-US" altLang="ja-JP" dirty="0">
                <a:latin typeface="Arial" charset="0"/>
              </a:rPr>
              <a:t>(Not something created or invented)</a:t>
            </a:r>
            <a:endParaRPr lang="ja-JP" altLang="en-US">
              <a:latin typeface="Arial" charset="0"/>
            </a:endParaRPr>
          </a:p>
        </p:txBody>
      </p:sp>
      <p:sp>
        <p:nvSpPr>
          <p:cNvPr id="14" name="等号 13"/>
          <p:cNvSpPr>
            <a:spLocks noChangeAspect="1"/>
          </p:cNvSpPr>
          <p:nvPr/>
        </p:nvSpPr>
        <p:spPr>
          <a:xfrm>
            <a:off x="4298950" y="1878013"/>
            <a:ext cx="490538" cy="420687"/>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b="1">
              <a:solidFill>
                <a:schemeClr val="tx1"/>
              </a:solidFill>
            </a:endParaRPr>
          </a:p>
        </p:txBody>
      </p:sp>
      <p:sp>
        <p:nvSpPr>
          <p:cNvPr id="15" name="正方形/長方形 14"/>
          <p:cNvSpPr/>
          <p:nvPr/>
        </p:nvSpPr>
        <p:spPr>
          <a:xfrm>
            <a:off x="596900" y="1484313"/>
            <a:ext cx="8248650" cy="1152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PH" dirty="0" smtClean="0"/>
          </a:p>
          <a:p>
            <a:endParaRPr lang="en-PH" dirty="0" smtClean="0"/>
          </a:p>
          <a:p>
            <a:pPr>
              <a:buNone/>
            </a:pPr>
            <a:r>
              <a:rPr lang="en-PH" dirty="0" smtClean="0"/>
              <a:t>                                     </a:t>
            </a:r>
            <a:r>
              <a:rPr lang="en-PH" sz="5400" dirty="0" smtClean="0"/>
              <a:t>End</a:t>
            </a:r>
            <a:endParaRPr lang="en-PH" sz="5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lnSpcReduction="10000"/>
          </a:bodyPr>
          <a:lstStyle/>
          <a:p>
            <a:r>
              <a:rPr lang="en-US" sz="4400" dirty="0" smtClean="0"/>
              <a:t>The foundation of a tree for example would be the root and trunk.</a:t>
            </a:r>
          </a:p>
          <a:p>
            <a:r>
              <a:rPr lang="en-US" sz="4400" dirty="0" smtClean="0"/>
              <a:t>For this tree, there is nothing that is more important than its root and trunk. If the roots are cut, the tree will die. If the trunk is cut, the tree will fall. </a:t>
            </a:r>
          </a:p>
          <a:p>
            <a:endParaRPr lang="en-US" sz="4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11783</TotalTime>
  <Words>3201</Words>
  <Application>Microsoft Office PowerPoint</Application>
  <PresentationFormat>On-screen Show (4:3)</PresentationFormat>
  <Paragraphs>325</Paragraphs>
  <Slides>80</Slides>
  <Notes>5</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The Law of Cause &amp; Effect</vt:lpstr>
      <vt:lpstr>Slide 2</vt:lpstr>
      <vt:lpstr>Slide 3</vt:lpstr>
      <vt:lpstr>Slide 4</vt:lpstr>
      <vt:lpstr>Slide 5</vt:lpstr>
      <vt:lpstr>Slide 6</vt:lpstr>
      <vt:lpstr>Slide 7</vt:lpstr>
      <vt:lpstr>Slide 8</vt:lpstr>
      <vt:lpstr>Slide 9</vt:lpstr>
      <vt:lpstr>Slide 10</vt:lpstr>
      <vt:lpstr>Meaning of the word “Law”</vt:lpstr>
      <vt:lpstr>Slide 12</vt:lpstr>
      <vt:lpstr>Slide 13</vt:lpstr>
      <vt:lpstr>Slide 14</vt:lpstr>
      <vt:lpstr>Slide 15</vt:lpstr>
      <vt:lpstr>Slide 16</vt:lpstr>
      <vt:lpstr>Slide 17</vt:lpstr>
      <vt:lpstr>Slide 18</vt:lpstr>
      <vt:lpstr>‘Cause and Effect’</vt:lpstr>
      <vt:lpstr>Slide 20</vt:lpstr>
      <vt:lpstr>Slide 21</vt:lpstr>
      <vt:lpstr>Slide 22</vt:lpstr>
      <vt:lpstr>Slide 23</vt:lpstr>
      <vt:lpstr> </vt:lpstr>
      <vt:lpstr>Slide 25</vt:lpstr>
      <vt:lpstr>The Meaning of Destiny</vt:lpstr>
      <vt:lpstr>Destiny” cont’d</vt:lpstr>
      <vt:lpstr>Slide 28</vt:lpstr>
      <vt:lpstr>Destiny (examples)</vt:lpstr>
      <vt:lpstr>Slide 30</vt:lpstr>
      <vt:lpstr>Slide 31</vt:lpstr>
      <vt:lpstr>Why do we live?</vt:lpstr>
      <vt:lpstr>Slide 33</vt:lpstr>
      <vt:lpstr>Slide 34</vt:lpstr>
      <vt:lpstr>Buddha taught the answer to the crucial question of destiny in the following way: </vt:lpstr>
      <vt:lpstr>This means:</vt:lpstr>
      <vt:lpstr>Slide 37</vt:lpstr>
      <vt:lpstr>Slide 38</vt:lpstr>
      <vt:lpstr>Slide 39</vt:lpstr>
      <vt:lpstr>3 Sources of actions (karma)</vt:lpstr>
      <vt:lpstr>Every day we sow many seeds through the actions of our mind, speech and body. </vt:lpstr>
      <vt:lpstr>Slide 42</vt:lpstr>
      <vt:lpstr>Slide 43</vt:lpstr>
      <vt:lpstr>Slide 44</vt:lpstr>
      <vt:lpstr>Slide 45</vt:lpstr>
      <vt:lpstr>Slide 46</vt:lpstr>
      <vt:lpstr>To say it another way…</vt:lpstr>
      <vt:lpstr>Slide 48</vt:lpstr>
      <vt:lpstr>Slide 49</vt:lpstr>
      <vt:lpstr>Slide 50</vt:lpstr>
      <vt:lpstr>Slide 51</vt:lpstr>
      <vt:lpstr>Are there exceptions to the Law?</vt:lpstr>
      <vt:lpstr>Slide 53</vt:lpstr>
      <vt:lpstr>Slide 54</vt:lpstr>
      <vt:lpstr>Slide 55</vt:lpstr>
      <vt:lpstr>Slide 56</vt:lpstr>
      <vt:lpstr>Slide 57</vt:lpstr>
      <vt:lpstr>Slide 58</vt:lpstr>
      <vt:lpstr>What is “condition”? </vt:lpstr>
      <vt:lpstr>Slide 60</vt:lpstr>
      <vt:lpstr>Condition</vt:lpstr>
      <vt:lpstr>Rice</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Summary</vt:lpstr>
      <vt:lpstr>Slide 79</vt:lpstr>
      <vt:lpstr>Slide 80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 of Cause and Effect</dc:title>
  <dc:creator>frank costelloe</dc:creator>
  <cp:lastModifiedBy>frank costelloe</cp:lastModifiedBy>
  <cp:revision>239</cp:revision>
  <dcterms:created xsi:type="dcterms:W3CDTF">2017-07-14T03:42:36Z</dcterms:created>
  <dcterms:modified xsi:type="dcterms:W3CDTF">2018-02-13T11:45:32Z</dcterms:modified>
</cp:coreProperties>
</file>