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7" r:id="rId5"/>
    <p:sldId id="260" r:id="rId6"/>
    <p:sldId id="261" r:id="rId7"/>
    <p:sldId id="262" r:id="rId8"/>
    <p:sldId id="263" r:id="rId9"/>
    <p:sldId id="264" r:id="rId10"/>
    <p:sldId id="265" r:id="rId11"/>
    <p:sldId id="266" r:id="rId12"/>
    <p:sldId id="269" r:id="rId13"/>
    <p:sldId id="274" r:id="rId14"/>
    <p:sldId id="275" r:id="rId15"/>
    <p:sldId id="276" r:id="rId16"/>
    <p:sldId id="257" r:id="rId17"/>
    <p:sldId id="272" r:id="rId18"/>
    <p:sldId id="282" r:id="rId19"/>
    <p:sldId id="268" r:id="rId20"/>
    <p:sldId id="280" r:id="rId21"/>
    <p:sldId id="270" r:id="rId22"/>
    <p:sldId id="271" r:id="rId23"/>
    <p:sldId id="273" r:id="rId24"/>
    <p:sldId id="278" r:id="rId25"/>
    <p:sldId id="279" r:id="rId26"/>
    <p:sldId id="281"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086" autoAdjust="0"/>
  </p:normalViewPr>
  <p:slideViewPr>
    <p:cSldViewPr>
      <p:cViewPr varScale="1">
        <p:scale>
          <a:sx n="109" d="100"/>
          <a:sy n="109" d="100"/>
        </p:scale>
        <p:origin x="-166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ED461BA-EA63-4240-9461-1B3F9C31D995}" type="datetimeFigureOut">
              <a:rPr lang="en-US" smtClean="0"/>
              <a:pPr/>
              <a:t>7/25/2016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A446421-C9A9-4D4B-A872-0A3960AE17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D461BA-EA63-4240-9461-1B3F9C31D995}"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46421-C9A9-4D4B-A872-0A3960AE17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D461BA-EA63-4240-9461-1B3F9C31D995}"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46421-C9A9-4D4B-A872-0A3960AE17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ED461BA-EA63-4240-9461-1B3F9C31D995}" type="datetimeFigureOut">
              <a:rPr lang="en-US" smtClean="0"/>
              <a:pPr/>
              <a:t>7/25/2016</a:t>
            </a:fld>
            <a:endParaRPr lang="en-US"/>
          </a:p>
        </p:txBody>
      </p:sp>
      <p:sp>
        <p:nvSpPr>
          <p:cNvPr id="9" name="Slide Number Placeholder 8"/>
          <p:cNvSpPr>
            <a:spLocks noGrp="1"/>
          </p:cNvSpPr>
          <p:nvPr>
            <p:ph type="sldNum" sz="quarter" idx="15"/>
          </p:nvPr>
        </p:nvSpPr>
        <p:spPr/>
        <p:txBody>
          <a:bodyPr rtlCol="0"/>
          <a:lstStyle/>
          <a:p>
            <a:fld id="{DA446421-C9A9-4D4B-A872-0A3960AE17A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ED461BA-EA63-4240-9461-1B3F9C31D995}" type="datetimeFigureOut">
              <a:rPr lang="en-US" smtClean="0"/>
              <a:pPr/>
              <a:t>7/25/2016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A446421-C9A9-4D4B-A872-0A3960AE17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ED461BA-EA63-4240-9461-1B3F9C31D995}"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46421-C9A9-4D4B-A872-0A3960AE17A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ED461BA-EA63-4240-9461-1B3F9C31D995}" type="datetimeFigureOut">
              <a:rPr lang="en-US" smtClean="0"/>
              <a:pPr/>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446421-C9A9-4D4B-A872-0A3960AE17A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ED461BA-EA63-4240-9461-1B3F9C31D995}" type="datetimeFigureOut">
              <a:rPr lang="en-US" smtClean="0"/>
              <a:pPr/>
              <a:t>7/25/2016</a:t>
            </a:fld>
            <a:endParaRPr lang="en-US"/>
          </a:p>
        </p:txBody>
      </p:sp>
      <p:sp>
        <p:nvSpPr>
          <p:cNvPr id="7" name="Slide Number Placeholder 6"/>
          <p:cNvSpPr>
            <a:spLocks noGrp="1"/>
          </p:cNvSpPr>
          <p:nvPr>
            <p:ph type="sldNum" sz="quarter" idx="11"/>
          </p:nvPr>
        </p:nvSpPr>
        <p:spPr/>
        <p:txBody>
          <a:bodyPr rtlCol="0"/>
          <a:lstStyle/>
          <a:p>
            <a:fld id="{DA446421-C9A9-4D4B-A872-0A3960AE17A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461BA-EA63-4240-9461-1B3F9C31D995}" type="datetimeFigureOut">
              <a:rPr lang="en-US" smtClean="0"/>
              <a:pPr/>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446421-C9A9-4D4B-A872-0A3960AE17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ED461BA-EA63-4240-9461-1B3F9C31D995}" type="datetimeFigureOut">
              <a:rPr lang="en-US" smtClean="0"/>
              <a:pPr/>
              <a:t>7/25/2016</a:t>
            </a:fld>
            <a:endParaRPr lang="en-US"/>
          </a:p>
        </p:txBody>
      </p:sp>
      <p:sp>
        <p:nvSpPr>
          <p:cNvPr id="22" name="Slide Number Placeholder 21"/>
          <p:cNvSpPr>
            <a:spLocks noGrp="1"/>
          </p:cNvSpPr>
          <p:nvPr>
            <p:ph type="sldNum" sz="quarter" idx="15"/>
          </p:nvPr>
        </p:nvSpPr>
        <p:spPr/>
        <p:txBody>
          <a:bodyPr rtlCol="0"/>
          <a:lstStyle/>
          <a:p>
            <a:fld id="{DA446421-C9A9-4D4B-A872-0A3960AE17A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ED461BA-EA63-4240-9461-1B3F9C31D995}" type="datetimeFigureOut">
              <a:rPr lang="en-US" smtClean="0"/>
              <a:pPr/>
              <a:t>7/25/2016</a:t>
            </a:fld>
            <a:endParaRPr lang="en-US"/>
          </a:p>
        </p:txBody>
      </p:sp>
      <p:sp>
        <p:nvSpPr>
          <p:cNvPr id="18" name="Slide Number Placeholder 17"/>
          <p:cNvSpPr>
            <a:spLocks noGrp="1"/>
          </p:cNvSpPr>
          <p:nvPr>
            <p:ph type="sldNum" sz="quarter" idx="11"/>
          </p:nvPr>
        </p:nvSpPr>
        <p:spPr/>
        <p:txBody>
          <a:bodyPr rtlCol="0"/>
          <a:lstStyle/>
          <a:p>
            <a:fld id="{DA446421-C9A9-4D4B-A872-0A3960AE17A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ED461BA-EA63-4240-9461-1B3F9C31D995}" type="datetimeFigureOut">
              <a:rPr lang="en-US" smtClean="0"/>
              <a:pPr/>
              <a:t>7/25/2016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A446421-C9A9-4D4B-A872-0A3960AE17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D:\Training%20Difficult%20Dogs%20Gives%20Inmates%20Purpose.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438400"/>
            <a:ext cx="6172200" cy="1894362"/>
          </a:xfrm>
        </p:spPr>
        <p:txBody>
          <a:bodyPr>
            <a:normAutofit fontScale="90000"/>
          </a:bodyPr>
          <a:lstStyle/>
          <a:p>
            <a:r>
              <a:rPr lang="en-US" sz="5400" dirty="0" smtClean="0"/>
              <a:t/>
            </a:r>
            <a:br>
              <a:rPr lang="en-US" sz="5400" dirty="0" smtClean="0"/>
            </a:br>
            <a:r>
              <a:rPr lang="en-US" sz="5400" dirty="0" smtClean="0"/>
              <a:t>By making others happy, I become happy</a:t>
            </a:r>
            <a:br>
              <a:rPr lang="en-US" sz="5400" dirty="0" smtClean="0"/>
            </a:br>
            <a:endParaRPr lang="en-US" sz="5400" dirty="0"/>
          </a:p>
        </p:txBody>
      </p:sp>
      <p:sp>
        <p:nvSpPr>
          <p:cNvPr id="3" name="Subtitle 2"/>
          <p:cNvSpPr>
            <a:spLocks noGrp="1"/>
          </p:cNvSpPr>
          <p:nvPr>
            <p:ph type="subTitle" idx="1"/>
          </p:nvPr>
        </p:nvSpPr>
        <p:spPr>
          <a:xfrm>
            <a:off x="2438400" y="4495800"/>
            <a:ext cx="6172200" cy="1371600"/>
          </a:xfrm>
        </p:spPr>
        <p:txBody>
          <a:bodyPr>
            <a:normAutofit/>
          </a:bodyPr>
          <a:lstStyle/>
          <a:p>
            <a:r>
              <a:rPr lang="en-US" sz="2400" dirty="0" smtClean="0"/>
              <a:t>The meaning of the Buddhist term : </a:t>
            </a:r>
          </a:p>
          <a:p>
            <a:pPr algn="ctr"/>
            <a:r>
              <a:rPr lang="en-US" sz="2400" dirty="0" smtClean="0"/>
              <a:t>Jiri Rita</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0" y="152400"/>
            <a:ext cx="8991600" cy="6553200"/>
          </a:xfrm>
        </p:spPr>
        <p:txBody>
          <a:bodyPr>
            <a:normAutofit lnSpcReduction="10000"/>
          </a:bodyPr>
          <a:lstStyle/>
          <a:p>
            <a:r>
              <a:rPr lang="en-US" dirty="0"/>
              <a:t>On hearing this, Sakyamuni Buddha replied</a:t>
            </a:r>
            <a:r>
              <a:rPr lang="en-US" dirty="0" smtClean="0"/>
              <a:t>:</a:t>
            </a:r>
            <a:r>
              <a:rPr lang="en-US" dirty="0" smtClean="0">
                <a:latin typeface="Gabriola" pitchFamily="82" charset="0"/>
              </a:rPr>
              <a:t> </a:t>
            </a:r>
            <a:r>
              <a:rPr lang="en-US" sz="3200" dirty="0" smtClean="0">
                <a:latin typeface="Gabriola" pitchFamily="82" charset="0"/>
              </a:rPr>
              <a:t>“I </a:t>
            </a:r>
            <a:r>
              <a:rPr lang="en-US" sz="3200" dirty="0">
                <a:latin typeface="Gabriola" pitchFamily="82" charset="0"/>
              </a:rPr>
              <a:t>am not taking the wrong path. I know </a:t>
            </a:r>
            <a:r>
              <a:rPr lang="en-US" sz="3200" dirty="0" smtClean="0">
                <a:latin typeface="Gabriola" pitchFamily="82" charset="0"/>
              </a:rPr>
              <a:t>well enough </a:t>
            </a:r>
            <a:r>
              <a:rPr lang="en-US" sz="3200" dirty="0">
                <a:latin typeface="Gabriola" pitchFamily="82" charset="0"/>
              </a:rPr>
              <a:t>that this path leads to the village of the destitute. The poor must make </a:t>
            </a:r>
            <a:r>
              <a:rPr lang="en-US" sz="3200" dirty="0" smtClean="0">
                <a:latin typeface="Gabriola" pitchFamily="82" charset="0"/>
              </a:rPr>
              <a:t>offerings. </a:t>
            </a:r>
            <a:r>
              <a:rPr lang="en-US" sz="3200" dirty="0">
                <a:latin typeface="Gabriola" pitchFamily="82" charset="0"/>
              </a:rPr>
              <a:t>They are impoverished to the point of starvation, because they were selfish and did not practice the virtue of almsgiving in their past lives. Those who </a:t>
            </a:r>
            <a:r>
              <a:rPr lang="en-US" sz="3200" dirty="0" smtClean="0">
                <a:latin typeface="Gabriola" pitchFamily="82" charset="0"/>
              </a:rPr>
              <a:t>practiced </a:t>
            </a:r>
            <a:r>
              <a:rPr lang="en-US" sz="3200" dirty="0">
                <a:latin typeface="Gabriola" pitchFamily="82" charset="0"/>
              </a:rPr>
              <a:t>good deeds of offering are born to prosperous families and those who did not are born to families of lesser means. They are reaping the results of what they sowed in the past</a:t>
            </a:r>
            <a:r>
              <a:rPr lang="en-US" sz="3200" dirty="0" smtClean="0">
                <a:latin typeface="Gabriola" pitchFamily="82" charset="0"/>
              </a:rPr>
              <a:t>.</a:t>
            </a:r>
          </a:p>
          <a:p>
            <a:r>
              <a:rPr lang="en-US" sz="3200" dirty="0" smtClean="0">
                <a:latin typeface="Gabriola" pitchFamily="82" charset="0"/>
              </a:rPr>
              <a:t> </a:t>
            </a:r>
            <a:r>
              <a:rPr lang="en-US" sz="3200" dirty="0">
                <a:latin typeface="Gabriola" pitchFamily="82" charset="0"/>
              </a:rPr>
              <a:t>If the poor offered a single grain of rice and gained virtue, they could </a:t>
            </a:r>
            <a:r>
              <a:rPr lang="en-US" sz="3200" dirty="0" smtClean="0">
                <a:latin typeface="Gabriola" pitchFamily="82" charset="0"/>
              </a:rPr>
              <a:t>escape </a:t>
            </a:r>
            <a:r>
              <a:rPr lang="en-US" sz="3200" dirty="0">
                <a:latin typeface="Gabriola" pitchFamily="82" charset="0"/>
              </a:rPr>
              <a:t>from poverty. It is said, ‘Better the pauper's single candle than the rich man's ten thousand candles.’ The value of an offering does not depend on its amount. </a:t>
            </a:r>
            <a:r>
              <a:rPr lang="en-US" sz="3200" b="1" dirty="0">
                <a:latin typeface="Gabriola" pitchFamily="82" charset="0"/>
              </a:rPr>
              <a:t>The </a:t>
            </a:r>
            <a:r>
              <a:rPr lang="en-US" sz="3200" b="1" dirty="0" smtClean="0">
                <a:latin typeface="Gabriola" pitchFamily="82" charset="0"/>
              </a:rPr>
              <a:t>poorer </a:t>
            </a:r>
            <a:r>
              <a:rPr lang="en-US" sz="3200" b="1" dirty="0">
                <a:latin typeface="Gabriola" pitchFamily="82" charset="0"/>
              </a:rPr>
              <a:t>one is, </a:t>
            </a:r>
            <a:endParaRPr lang="en-US" sz="3200" b="1" dirty="0" smtClean="0">
              <a:latin typeface="Gabriola" pitchFamily="82" charset="0"/>
            </a:endParaRPr>
          </a:p>
          <a:p>
            <a:pPr>
              <a:buNone/>
            </a:pPr>
            <a:r>
              <a:rPr lang="en-US" sz="3200" b="1" dirty="0" smtClean="0">
                <a:latin typeface="Gabriola" pitchFamily="82" charset="0"/>
              </a:rPr>
              <a:t>    the </a:t>
            </a:r>
            <a:r>
              <a:rPr lang="en-US" sz="3200" b="1" dirty="0">
                <a:latin typeface="Gabriola" pitchFamily="82" charset="0"/>
              </a:rPr>
              <a:t>more one needs to practice charity</a:t>
            </a:r>
            <a:r>
              <a:rPr lang="en-US" sz="3200" b="1" dirty="0" smtClean="0">
                <a:latin typeface="Gabriola" pitchFamily="82" charset="0"/>
              </a:rPr>
              <a:t>.”</a:t>
            </a:r>
            <a:endParaRPr lang="en-US" sz="3200" b="1" dirty="0">
              <a:latin typeface="Gabriola" pitchFamily="82"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477000"/>
          </a:xfrm>
        </p:spPr>
        <p:txBody>
          <a:bodyPr>
            <a:normAutofit/>
          </a:bodyPr>
          <a:lstStyle/>
          <a:p>
            <a:r>
              <a:rPr lang="en-US" sz="3200" dirty="0"/>
              <a:t>The disciples nodded in deep agreement. If Sakyamuni simply wanted </a:t>
            </a:r>
            <a:r>
              <a:rPr lang="en-US" sz="3200" dirty="0" smtClean="0"/>
              <a:t>to receive </a:t>
            </a:r>
            <a:r>
              <a:rPr lang="en-US" sz="3200" dirty="0"/>
              <a:t>food </a:t>
            </a:r>
            <a:r>
              <a:rPr lang="en-US" sz="3200" dirty="0" smtClean="0"/>
              <a:t>for his meal, </a:t>
            </a:r>
            <a:r>
              <a:rPr lang="en-US" sz="3200" dirty="0"/>
              <a:t>he could have gone to the town of the wealthy. Needless to say, there was no need for that; born to a royal family, he had no shortage of food and </a:t>
            </a:r>
            <a:r>
              <a:rPr lang="en-US" sz="3200" dirty="0" smtClean="0"/>
              <a:t>materials</a:t>
            </a:r>
            <a:r>
              <a:rPr lang="en-US" sz="3200" dirty="0"/>
              <a:t>. </a:t>
            </a:r>
            <a:endParaRPr lang="en-US" sz="3200" dirty="0" smtClean="0"/>
          </a:p>
          <a:p>
            <a:r>
              <a:rPr lang="en-US" sz="3200" dirty="0" smtClean="0"/>
              <a:t>By </a:t>
            </a:r>
            <a:r>
              <a:rPr lang="en-US" sz="3200" dirty="0"/>
              <a:t>going on </a:t>
            </a:r>
            <a:r>
              <a:rPr lang="en-US" sz="3200" dirty="0" smtClean="0"/>
              <a:t>alms rounds</a:t>
            </a:r>
            <a:r>
              <a:rPr lang="en-US" sz="3200" dirty="0"/>
              <a:t>, Sakyamuni, in truth, allowed the poor to make offerings, however miniscule they may have been. The results of good deeds will always manifest upon the good-doer.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400800"/>
          </a:xfrm>
        </p:spPr>
        <p:txBody>
          <a:bodyPr>
            <a:normAutofit/>
          </a:bodyPr>
          <a:lstStyle/>
          <a:p>
            <a:r>
              <a:rPr lang="en-US" sz="3600" dirty="0" smtClean="0"/>
              <a:t>It is said that Sakyamuni stayed in the village of the poor for over ten days and gave sermons. In return, he received rice porridge made from what little rice the villagers could offer.</a:t>
            </a:r>
          </a:p>
          <a:p>
            <a:r>
              <a:rPr lang="en-US" sz="3600" dirty="0" smtClean="0"/>
              <a:t>What is the reason those poor villagers were born to such a situation? Sakyamuni Buddha says that it is because they were not kind in regards to giving in their past lives.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6172200"/>
          </a:xfrm>
        </p:spPr>
        <p:txBody>
          <a:bodyPr>
            <a:normAutofit fontScale="40000" lnSpcReduction="20000"/>
          </a:bodyPr>
          <a:lstStyle/>
          <a:p>
            <a:pPr>
              <a:buNone/>
            </a:pPr>
            <a:r>
              <a:rPr lang="en-US" sz="4000" dirty="0" smtClean="0"/>
              <a:t>Within the prison system in America, there are many rehabilitation programs for the prisoners to help them to return to society. Many of them include work or study programs.</a:t>
            </a:r>
          </a:p>
          <a:p>
            <a:pPr>
              <a:buNone/>
            </a:pPr>
            <a:r>
              <a:rPr lang="en-US" sz="4000" dirty="0" smtClean="0"/>
              <a:t> </a:t>
            </a:r>
          </a:p>
          <a:p>
            <a:pPr>
              <a:buNone/>
            </a:pPr>
            <a:r>
              <a:rPr lang="en-US" sz="4000" dirty="0" smtClean="0"/>
              <a:t>But there is still a serious problem with these prison programs because the second offense rate remains quite high. Nearly 40% of these inmates come right back to the prisons again.</a:t>
            </a:r>
          </a:p>
          <a:p>
            <a:pPr>
              <a:buNone/>
            </a:pPr>
            <a:r>
              <a:rPr lang="en-US" sz="4000" dirty="0" smtClean="0"/>
              <a:t> </a:t>
            </a:r>
          </a:p>
          <a:p>
            <a:pPr>
              <a:buNone/>
            </a:pPr>
            <a:r>
              <a:rPr lang="en-US" sz="4000" dirty="0" smtClean="0"/>
              <a:t>However, one particular prison in America introduced a special program.</a:t>
            </a:r>
          </a:p>
          <a:p>
            <a:pPr>
              <a:buNone/>
            </a:pPr>
            <a:r>
              <a:rPr lang="en-US" sz="4000" dirty="0" smtClean="0"/>
              <a:t>Once enacted, the crime rate suddenly decreased. At this prison for 15 years, no one came back to the prison again. The program was introduced to Japan too.</a:t>
            </a:r>
          </a:p>
          <a:p>
            <a:pPr>
              <a:buNone/>
            </a:pPr>
            <a:r>
              <a:rPr lang="en-US" sz="4000" dirty="0" smtClean="0"/>
              <a:t> </a:t>
            </a:r>
          </a:p>
          <a:p>
            <a:pPr>
              <a:buNone/>
            </a:pPr>
            <a:r>
              <a:rPr lang="en-US" sz="4000" dirty="0" smtClean="0"/>
              <a:t> The program ordered a prisoner to take care of a dog.</a:t>
            </a:r>
          </a:p>
          <a:p>
            <a:pPr>
              <a:buNone/>
            </a:pPr>
            <a:r>
              <a:rPr lang="en-US" sz="4000" dirty="0" smtClean="0"/>
              <a:t>Prisoners had to live together with the dog, even eating and sleeping together. </a:t>
            </a:r>
          </a:p>
          <a:p>
            <a:pPr>
              <a:buNone/>
            </a:pPr>
            <a:r>
              <a:rPr lang="en-US" sz="4000" dirty="0" smtClean="0"/>
              <a:t> </a:t>
            </a:r>
          </a:p>
          <a:p>
            <a:pPr>
              <a:buNone/>
            </a:pPr>
            <a:r>
              <a:rPr lang="en-US" sz="4000" dirty="0" smtClean="0"/>
              <a:t>Many people who had murdered didn't have a lot of experience taking care of other people, let alone animals. Since they came from such unfortunate environments they were selfish and thought only about themselves.</a:t>
            </a:r>
          </a:p>
          <a:p>
            <a:pPr>
              <a:buNone/>
            </a:pPr>
            <a:r>
              <a:rPr lang="en-US" sz="4000" dirty="0" smtClean="0"/>
              <a:t> In the program, inmates cared for the dogs for a total of three months.</a:t>
            </a:r>
          </a:p>
          <a:p>
            <a:pPr>
              <a:buNone/>
            </a:pPr>
            <a:r>
              <a:rPr lang="en-US" sz="4000" dirty="0" smtClean="0"/>
              <a:t> </a:t>
            </a:r>
          </a:p>
          <a:p>
            <a:pPr>
              <a:buNone/>
            </a:pPr>
            <a:r>
              <a:rPr lang="en-US" sz="4000" dirty="0" smtClean="0"/>
              <a:t>The dogs had been previously abandoned or abused. These animals were close to being put to sleep. After three months, if the dog was well behaved, it was brought to a shelter where people could adopt them.</a:t>
            </a:r>
          </a:p>
          <a:p>
            <a:pPr>
              <a:buNone/>
            </a:pPr>
            <a:r>
              <a:rPr lang="en-US" dirty="0" smtClean="0"/>
              <a:t> </a:t>
            </a:r>
          </a:p>
          <a:p>
            <a:endParaRPr lang="en-US" dirty="0" smtClean="0"/>
          </a:p>
          <a:p>
            <a:pPr>
              <a:buNone/>
            </a:pPr>
            <a:endParaRPr lang="en-US" dirty="0" smtClean="0"/>
          </a:p>
          <a:p>
            <a:endParaRPr lang="en-US" dirty="0" smtClean="0"/>
          </a:p>
        </p:txBody>
      </p:sp>
      <p:sp>
        <p:nvSpPr>
          <p:cNvPr id="5" name="Title 1"/>
          <p:cNvSpPr>
            <a:spLocks noGrp="1"/>
          </p:cNvSpPr>
          <p:nvPr>
            <p:ph type="title"/>
          </p:nvPr>
        </p:nvSpPr>
        <p:spPr>
          <a:xfrm>
            <a:off x="457200" y="-304800"/>
            <a:ext cx="7467600" cy="1219200"/>
          </a:xfrm>
        </p:spPr>
        <p:txBody>
          <a:bodyPr>
            <a:normAutofit fontScale="90000"/>
          </a:bodyPr>
          <a:lstStyle/>
          <a:p>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A Dog Program in the Prison System </a:t>
            </a:r>
            <a:r>
              <a:rPr lang="en-US" dirty="0" smtClean="0"/>
              <a:t/>
            </a:r>
            <a:br>
              <a:rPr lang="en-US" dirty="0" smtClean="0"/>
            </a:b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10600" cy="6629400"/>
          </a:xfrm>
        </p:spPr>
        <p:txBody>
          <a:bodyPr>
            <a:normAutofit fontScale="32500" lnSpcReduction="20000"/>
          </a:bodyPr>
          <a:lstStyle/>
          <a:p>
            <a:pPr>
              <a:buNone/>
            </a:pPr>
            <a:r>
              <a:rPr lang="en-US" sz="3800" dirty="0" smtClean="0"/>
              <a:t> </a:t>
            </a:r>
            <a:r>
              <a:rPr lang="en-US" sz="5500" dirty="0" smtClean="0"/>
              <a:t>By building a caring relationship with the dogs, the prisoners rediscovered what kindness was.</a:t>
            </a:r>
          </a:p>
          <a:p>
            <a:pPr>
              <a:buNone/>
            </a:pPr>
            <a:r>
              <a:rPr lang="en-US" sz="5500" dirty="0" smtClean="0"/>
              <a:t> One prisoner said,</a:t>
            </a:r>
          </a:p>
          <a:p>
            <a:pPr>
              <a:buNone/>
            </a:pPr>
            <a:r>
              <a:rPr lang="en-US" sz="5500" dirty="0" smtClean="0"/>
              <a:t> "When I was in jail, the dog looked at me sadly. The dog’s eye reminded me of the time when my brother looked at me in the old days. I am here because I almost killed somebody. I used drugs and I was violent. However, I don't want to go back to that life."</a:t>
            </a:r>
          </a:p>
          <a:p>
            <a:pPr>
              <a:buNone/>
            </a:pPr>
            <a:r>
              <a:rPr lang="en-US" sz="5500" dirty="0" smtClean="0"/>
              <a:t> </a:t>
            </a:r>
          </a:p>
          <a:p>
            <a:pPr>
              <a:buNone/>
            </a:pPr>
            <a:r>
              <a:rPr lang="en-US" sz="5500" dirty="0" smtClean="0"/>
              <a:t>Another inmate said,</a:t>
            </a:r>
          </a:p>
          <a:p>
            <a:pPr>
              <a:buNone/>
            </a:pPr>
            <a:r>
              <a:rPr lang="en-US" sz="5500" dirty="0" smtClean="0"/>
              <a:t> "I am self-centered and I didn’t care about others. However, when I took care of the dog, I realized that they also have the same feelings as people. Wanting to take care of others is important."</a:t>
            </a:r>
          </a:p>
          <a:p>
            <a:pPr>
              <a:buNone/>
            </a:pPr>
            <a:r>
              <a:rPr lang="en-US" sz="5500" dirty="0" smtClean="0"/>
              <a:t> </a:t>
            </a:r>
          </a:p>
          <a:p>
            <a:pPr>
              <a:buNone/>
            </a:pPr>
            <a:r>
              <a:rPr lang="en-US" sz="5500" dirty="0" smtClean="0"/>
              <a:t> After the three months,  the dogs and prisoners had to be separated.</a:t>
            </a:r>
          </a:p>
          <a:p>
            <a:pPr>
              <a:buNone/>
            </a:pPr>
            <a:r>
              <a:rPr lang="en-US" sz="5500" dirty="0" smtClean="0"/>
              <a:t>The dogs were then brought to their new home.</a:t>
            </a:r>
          </a:p>
          <a:p>
            <a:pPr>
              <a:buNone/>
            </a:pPr>
            <a:r>
              <a:rPr lang="en-US" sz="5500" dirty="0" smtClean="0"/>
              <a:t>One prisoner even cried because of the sad departure.</a:t>
            </a:r>
          </a:p>
          <a:p>
            <a:pPr>
              <a:buNone/>
            </a:pPr>
            <a:r>
              <a:rPr lang="en-US" sz="5500" dirty="0" smtClean="0"/>
              <a:t> </a:t>
            </a:r>
          </a:p>
          <a:p>
            <a:pPr>
              <a:buNone/>
            </a:pPr>
            <a:r>
              <a:rPr lang="en-US" sz="5500" dirty="0" smtClean="0"/>
              <a:t>"Actually, I want to take care of the dog more, but if the dog is happy then I am OK. If the dog was not here, he might have been put down. I hope he will be happy."</a:t>
            </a:r>
          </a:p>
          <a:p>
            <a:pPr>
              <a:buNone/>
            </a:pPr>
            <a:r>
              <a:rPr lang="en-US" sz="5500" dirty="0" smtClean="0"/>
              <a:t> </a:t>
            </a:r>
          </a:p>
          <a:p>
            <a:pPr>
              <a:buNone/>
            </a:pPr>
            <a:r>
              <a:rPr lang="en-US" sz="5500" dirty="0" smtClean="0"/>
              <a:t>The prisoners were wishing happiness for the dogs they cared for. Their eyes took on a brilliant shine, and their faces no longer harbored vicious feelings.</a:t>
            </a:r>
          </a:p>
          <a:p>
            <a:pPr>
              <a:buNone/>
            </a:pPr>
            <a:r>
              <a:rPr lang="en-US" dirty="0" smtClean="0"/>
              <a:t> </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400800"/>
          </a:xfrm>
        </p:spPr>
        <p:txBody>
          <a:bodyPr>
            <a:normAutofit/>
          </a:bodyPr>
          <a:lstStyle/>
          <a:p>
            <a:pPr>
              <a:buNone/>
            </a:pPr>
            <a:r>
              <a:rPr lang="en-US" dirty="0" smtClean="0"/>
              <a:t>So, here is a question. Did the prisoners help the dogs? Or did the dogs help the prisoners?</a:t>
            </a:r>
          </a:p>
          <a:p>
            <a:pPr>
              <a:buNone/>
            </a:pPr>
            <a:r>
              <a:rPr lang="en-US" dirty="0" smtClean="0"/>
              <a:t>The answer is both.</a:t>
            </a:r>
          </a:p>
          <a:p>
            <a:pPr>
              <a:buNone/>
            </a:pPr>
            <a:r>
              <a:rPr lang="en-US" dirty="0" smtClean="0"/>
              <a:t>This is known as Jiri Rita:  "by helping others, I help myself."</a:t>
            </a:r>
          </a:p>
          <a:p>
            <a:pPr>
              <a:buNone/>
            </a:pPr>
            <a:r>
              <a:rPr lang="en-US" dirty="0" smtClean="0"/>
              <a:t> </a:t>
            </a:r>
          </a:p>
          <a:p>
            <a:pPr>
              <a:buNone/>
            </a:pPr>
            <a:r>
              <a:rPr lang="en-US" dirty="0" smtClean="0"/>
              <a:t>By making others happy, I make myself happy.</a:t>
            </a:r>
          </a:p>
          <a:p>
            <a:pPr>
              <a:buNone/>
            </a:pPr>
            <a:r>
              <a:rPr lang="en-US" dirty="0" smtClean="0"/>
              <a:t> </a:t>
            </a:r>
          </a:p>
          <a:p>
            <a:pPr>
              <a:buNone/>
            </a:pPr>
            <a:r>
              <a:rPr lang="en-US" dirty="0" smtClean="0"/>
              <a:t>Even though we humans are weak, having the mind of kindness toward those in need can make us stronger.</a:t>
            </a:r>
          </a:p>
          <a:p>
            <a:pPr>
              <a:buNone/>
            </a:pPr>
            <a:r>
              <a:rPr lang="en-US" dirty="0" smtClean="0"/>
              <a:t> </a:t>
            </a:r>
          </a:p>
          <a:p>
            <a:pPr>
              <a:buNone/>
            </a:pPr>
            <a:r>
              <a:rPr lang="en-US" b="1" dirty="0" smtClean="0"/>
              <a:t>It is difficult to change myself for my own profit. But it is possible to change myself for others.</a:t>
            </a:r>
          </a:p>
          <a:p>
            <a:pPr>
              <a:buNone/>
            </a:pPr>
            <a:r>
              <a:rPr lang="en-US" b="1" dirty="0" smtClean="0"/>
              <a:t> </a:t>
            </a:r>
          </a:p>
          <a:p>
            <a:pPr>
              <a:buNone/>
            </a:pPr>
            <a:r>
              <a:rPr lang="en-US" b="1" dirty="0" smtClean="0"/>
              <a:t>The mind of giving is the source to the power of living</a:t>
            </a:r>
            <a:r>
              <a:rPr lang="en-US" dirty="0" smtClean="0"/>
              <a: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vert="horz" anchor="b">
            <a:normAutofit/>
          </a:bodyPr>
          <a:lstStyle/>
          <a:p>
            <a:r>
              <a:rPr lang="en-US" b="1" dirty="0" smtClean="0"/>
              <a:t>A Dog Program in the Prison System </a:t>
            </a:r>
            <a:endParaRPr lang="en-US" b="1" dirty="0"/>
          </a:p>
        </p:txBody>
      </p:sp>
      <p:pic>
        <p:nvPicPr>
          <p:cNvPr id="6" name="Training Difficult Dogs Gives Inmates Purpose.mp4">
            <a:hlinkClick r:id="" action="ppaction://media"/>
          </p:cNvPr>
          <p:cNvPicPr>
            <a:picLocks noGrp="1" noRot="1" noChangeAspect="1"/>
          </p:cNvPicPr>
          <p:nvPr>
            <p:ph sz="quarter" idx="1"/>
            <a:videoFile r:link="rId1"/>
          </p:nvPr>
        </p:nvPicPr>
        <p:blipFill>
          <a:blip r:embed="rId3"/>
          <a:stretch>
            <a:fillRect/>
          </a:stretch>
        </p:blipFill>
        <p:spPr>
          <a:xfrm>
            <a:off x="1127125" y="1290638"/>
            <a:ext cx="6813550" cy="511016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b">
            <a:normAutofit/>
          </a:bodyPr>
          <a:lstStyle/>
          <a:p>
            <a:r>
              <a:rPr lang="en-US" b="1" dirty="0" smtClean="0"/>
              <a:t>From the book Something You Forgot</a:t>
            </a:r>
            <a:endParaRPr lang="en-US" b="1" dirty="0"/>
          </a:p>
        </p:txBody>
      </p:sp>
      <p:pic>
        <p:nvPicPr>
          <p:cNvPr id="6" name="Content Placeholder 5" descr="SYF 40a.png"/>
          <p:cNvPicPr>
            <a:picLocks noGrp="1" noChangeAspect="1"/>
          </p:cNvPicPr>
          <p:nvPr>
            <p:ph sz="quarter" idx="1"/>
          </p:nvPr>
        </p:nvPicPr>
        <p:blipFill>
          <a:blip r:embed="rId2"/>
          <a:stretch>
            <a:fillRect/>
          </a:stretch>
        </p:blipFill>
        <p:spPr>
          <a:xfrm>
            <a:off x="584929" y="1600200"/>
            <a:ext cx="3402141" cy="4572000"/>
          </a:xfrm>
        </p:spPr>
      </p:pic>
      <p:pic>
        <p:nvPicPr>
          <p:cNvPr id="7" name="Content Placeholder 6" descr="SYF 40b.png"/>
          <p:cNvPicPr>
            <a:picLocks noGrp="1" noChangeAspect="1"/>
          </p:cNvPicPr>
          <p:nvPr>
            <p:ph sz="quarter" idx="2"/>
          </p:nvPr>
        </p:nvPicPr>
        <p:blipFill>
          <a:blip r:embed="rId3"/>
          <a:stretch>
            <a:fillRect/>
          </a:stretch>
        </p:blipFill>
        <p:spPr>
          <a:xfrm>
            <a:off x="4439564" y="1600200"/>
            <a:ext cx="3319221" cy="4572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543800" cy="1066800"/>
          </a:xfrm>
        </p:spPr>
        <p:txBody>
          <a:bodyPr/>
          <a:lstStyle/>
          <a:p>
            <a:pPr algn="ctr"/>
            <a:r>
              <a:rPr lang="en-US" dirty="0" smtClean="0"/>
              <a:t>To practice the 6 good deeds </a:t>
            </a:r>
            <a:br>
              <a:rPr lang="en-US" dirty="0" smtClean="0"/>
            </a:br>
            <a:r>
              <a:rPr lang="en-US" dirty="0" smtClean="0"/>
              <a:t>is to think of others</a:t>
            </a:r>
            <a:endParaRPr lang="en-US" dirty="0"/>
          </a:p>
        </p:txBody>
      </p:sp>
      <p:sp>
        <p:nvSpPr>
          <p:cNvPr id="8" name="Content Placeholder 7"/>
          <p:cNvSpPr>
            <a:spLocks noGrp="1"/>
          </p:cNvSpPr>
          <p:nvPr>
            <p:ph sz="quarter" idx="2"/>
          </p:nvPr>
        </p:nvSpPr>
        <p:spPr>
          <a:xfrm>
            <a:off x="457200" y="2362200"/>
            <a:ext cx="3886200" cy="3886200"/>
          </a:xfrm>
        </p:spPr>
        <p:txBody>
          <a:bodyPr>
            <a:noAutofit/>
          </a:bodyPr>
          <a:lstStyle/>
          <a:p>
            <a:pPr marL="457200" indent="-457200">
              <a:buFont typeface="+mj-lt"/>
              <a:buAutoNum type="arabicPeriod"/>
            </a:pPr>
            <a:r>
              <a:rPr lang="en-US" sz="2800" b="1" dirty="0" smtClean="0"/>
              <a:t>Kindness</a:t>
            </a:r>
          </a:p>
          <a:p>
            <a:pPr marL="457200" indent="-457200">
              <a:buFont typeface="+mj-lt"/>
              <a:buAutoNum type="arabicPeriod"/>
            </a:pPr>
            <a:r>
              <a:rPr lang="en-US" sz="2800" b="1" dirty="0" smtClean="0"/>
              <a:t>Keeping a promise</a:t>
            </a:r>
          </a:p>
          <a:p>
            <a:pPr marL="457200" indent="-457200">
              <a:buFont typeface="+mj-lt"/>
              <a:buAutoNum type="arabicPeriod"/>
            </a:pPr>
            <a:r>
              <a:rPr lang="en-US" sz="2800" b="1" dirty="0" smtClean="0"/>
              <a:t>Patience</a:t>
            </a:r>
          </a:p>
          <a:p>
            <a:pPr marL="457200" indent="-457200">
              <a:buFont typeface="+mj-lt"/>
              <a:buAutoNum type="arabicPeriod"/>
            </a:pPr>
            <a:r>
              <a:rPr lang="en-US" sz="2800" b="1" dirty="0" smtClean="0"/>
              <a:t>Making Effort</a:t>
            </a:r>
          </a:p>
          <a:p>
            <a:pPr marL="457200" indent="-457200">
              <a:buFont typeface="+mj-lt"/>
              <a:buAutoNum type="arabicPeriod"/>
            </a:pPr>
            <a:r>
              <a:rPr lang="en-US" sz="2800" b="1" dirty="0" smtClean="0"/>
              <a:t>Self-reflection</a:t>
            </a:r>
          </a:p>
          <a:p>
            <a:pPr marL="457200" indent="-457200">
              <a:buFont typeface="+mj-lt"/>
              <a:buAutoNum type="arabicPeriod"/>
            </a:pPr>
            <a:r>
              <a:rPr lang="en-US" sz="2800" b="1" dirty="0" smtClean="0"/>
              <a:t>Wisdom/self improvement</a:t>
            </a:r>
            <a:endParaRPr lang="en-US" sz="2800" b="1" dirty="0"/>
          </a:p>
        </p:txBody>
      </p:sp>
      <p:sp>
        <p:nvSpPr>
          <p:cNvPr id="10" name="Content Placeholder 9"/>
          <p:cNvSpPr>
            <a:spLocks noGrp="1"/>
          </p:cNvSpPr>
          <p:nvPr>
            <p:ph sz="quarter" idx="4"/>
          </p:nvPr>
        </p:nvSpPr>
        <p:spPr>
          <a:xfrm>
            <a:off x="4371974" y="2362200"/>
            <a:ext cx="4314825" cy="4343400"/>
          </a:xfrm>
        </p:spPr>
        <p:txBody>
          <a:bodyPr/>
          <a:lstStyle/>
          <a:p>
            <a:r>
              <a:rPr lang="en-US" dirty="0" smtClean="0"/>
              <a:t>It’s kind to think of others, their comfort, wellbeing etc.</a:t>
            </a:r>
          </a:p>
          <a:p>
            <a:r>
              <a:rPr lang="en-US" dirty="0" smtClean="0"/>
              <a:t>To keep a promise with someone is not wanting to disappoint them.</a:t>
            </a:r>
          </a:p>
          <a:p>
            <a:r>
              <a:rPr lang="en-US" dirty="0" smtClean="0"/>
              <a:t>Patience is allowing someone their turn.</a:t>
            </a:r>
          </a:p>
          <a:p>
            <a:r>
              <a:rPr lang="en-US" dirty="0" smtClean="0"/>
              <a:t>Thinking of others takes effort.</a:t>
            </a:r>
          </a:p>
          <a:p>
            <a:endParaRPr lang="en-US" dirty="0" smtClean="0"/>
          </a:p>
          <a:p>
            <a:endParaRPr lang="en-US" dirty="0" smtClean="0"/>
          </a:p>
          <a:p>
            <a:pPr>
              <a:buNone/>
            </a:pPr>
            <a:endParaRPr lang="en-US" dirty="0"/>
          </a:p>
        </p:txBody>
      </p:sp>
      <p:sp>
        <p:nvSpPr>
          <p:cNvPr id="7" name="Text Placeholder 6"/>
          <p:cNvSpPr>
            <a:spLocks noGrp="1"/>
          </p:cNvSpPr>
          <p:nvPr>
            <p:ph type="body" sz="quarter" idx="1"/>
          </p:nvPr>
        </p:nvSpPr>
        <p:spPr>
          <a:xfrm>
            <a:off x="457200" y="1371600"/>
            <a:ext cx="3657600" cy="658368"/>
          </a:xfrm>
        </p:spPr>
        <p:txBody>
          <a:bodyPr/>
          <a:lstStyle/>
          <a:p>
            <a:pPr algn="ctr"/>
            <a:r>
              <a:rPr lang="en-US" sz="2800" dirty="0" smtClean="0"/>
              <a:t>The 6 Good Deeds</a:t>
            </a:r>
            <a:endParaRPr lang="en-US" sz="2800" dirty="0"/>
          </a:p>
        </p:txBody>
      </p:sp>
      <p:sp>
        <p:nvSpPr>
          <p:cNvPr id="9" name="Text Placeholder 8"/>
          <p:cNvSpPr>
            <a:spLocks noGrp="1"/>
          </p:cNvSpPr>
          <p:nvPr>
            <p:ph type="body" sz="quarter" idx="3"/>
          </p:nvPr>
        </p:nvSpPr>
        <p:spPr>
          <a:xfrm>
            <a:off x="4343400" y="1371600"/>
            <a:ext cx="3657600" cy="658368"/>
          </a:xfrm>
        </p:spPr>
        <p:txBody>
          <a:bodyPr/>
          <a:lstStyle/>
          <a:p>
            <a:pPr algn="ctr"/>
            <a:r>
              <a:rPr lang="en-US" sz="2800" dirty="0" smtClean="0"/>
              <a:t>Jiri Rita</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30362"/>
          </a:xfrm>
        </p:spPr>
        <p:txBody>
          <a:bodyPr vert="horz" anchor="b">
            <a:normAutofit/>
          </a:bodyPr>
          <a:lstStyle/>
          <a:p>
            <a:pPr lvl="0"/>
            <a:r>
              <a:rPr lang="en-US" b="1" dirty="0" smtClean="0"/>
              <a:t>The right attitude towards giving— Try to forget about three things</a:t>
            </a:r>
            <a:br>
              <a:rPr lang="en-US" b="1" dirty="0" smtClean="0"/>
            </a:br>
            <a:endParaRPr lang="en-US" b="1" dirty="0"/>
          </a:p>
        </p:txBody>
      </p:sp>
      <p:sp>
        <p:nvSpPr>
          <p:cNvPr id="7" name="Content Placeholder 6"/>
          <p:cNvSpPr>
            <a:spLocks noGrp="1"/>
          </p:cNvSpPr>
          <p:nvPr>
            <p:ph sz="quarter" idx="1"/>
          </p:nvPr>
        </p:nvSpPr>
        <p:spPr>
          <a:xfrm>
            <a:off x="457200" y="1828800"/>
            <a:ext cx="8229600" cy="4297363"/>
          </a:xfrm>
        </p:spPr>
        <p:txBody>
          <a:bodyPr>
            <a:normAutofit/>
          </a:bodyPr>
          <a:lstStyle/>
          <a:p>
            <a:r>
              <a:rPr lang="en-US" dirty="0" smtClean="0"/>
              <a:t>Sakyamuni Buddha also teaches us the correct mindset of charity. When you give something, you should forget these three things:</a:t>
            </a:r>
          </a:p>
          <a:p>
            <a:pPr>
              <a:buNone/>
            </a:pPr>
            <a:r>
              <a:rPr lang="ja-JP" altLang="en-US" sz="4400" smtClean="0">
                <a:latin typeface="Arial Black" pitchFamily="34" charset="0"/>
              </a:rPr>
              <a:t>１</a:t>
            </a:r>
            <a:r>
              <a:rPr lang="en-US" altLang="ja-JP" sz="4400" dirty="0" smtClean="0">
                <a:latin typeface="Arial Black" pitchFamily="34" charset="0"/>
              </a:rPr>
              <a:t>. </a:t>
            </a:r>
            <a:r>
              <a:rPr lang="en-US" sz="4400" dirty="0" smtClean="0">
                <a:latin typeface="Arial Black" pitchFamily="34" charset="0"/>
              </a:rPr>
              <a:t>I did</a:t>
            </a:r>
          </a:p>
          <a:p>
            <a:pPr>
              <a:buNone/>
            </a:pPr>
            <a:r>
              <a:rPr lang="ja-JP" altLang="en-US" sz="4400" smtClean="0">
                <a:latin typeface="Arial Black" pitchFamily="34" charset="0"/>
              </a:rPr>
              <a:t>２</a:t>
            </a:r>
            <a:r>
              <a:rPr lang="en-US" altLang="ja-JP" sz="4400" dirty="0" smtClean="0">
                <a:latin typeface="Arial Black" pitchFamily="34" charset="0"/>
              </a:rPr>
              <a:t>. </a:t>
            </a:r>
            <a:r>
              <a:rPr lang="en-US" sz="4400" dirty="0" smtClean="0">
                <a:latin typeface="Arial Black" pitchFamily="34" charset="0"/>
              </a:rPr>
              <a:t>For whom</a:t>
            </a:r>
          </a:p>
          <a:p>
            <a:pPr>
              <a:buNone/>
            </a:pPr>
            <a:r>
              <a:rPr lang="ja-JP" altLang="en-US" sz="4400" smtClean="0">
                <a:latin typeface="Arial Black" pitchFamily="34" charset="0"/>
              </a:rPr>
              <a:t>３</a:t>
            </a:r>
            <a:r>
              <a:rPr lang="en-US" altLang="ja-JP" sz="4400" dirty="0" smtClean="0">
                <a:latin typeface="Arial Black" pitchFamily="34" charset="0"/>
              </a:rPr>
              <a:t>. </a:t>
            </a:r>
            <a:r>
              <a:rPr lang="en-US" sz="4400" dirty="0" smtClean="0">
                <a:latin typeface="Arial Black" pitchFamily="34" charset="0"/>
              </a:rPr>
              <a:t>What I did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vert="horz" anchor="b">
            <a:normAutofit/>
          </a:bodyPr>
          <a:lstStyle/>
          <a:p>
            <a:pPr lvl="0"/>
            <a:r>
              <a:rPr lang="en-US" b="1" dirty="0"/>
              <a:t>The spirit of Buddhism is </a:t>
            </a:r>
            <a:r>
              <a:rPr lang="en-US" b="1" dirty="0" smtClean="0"/>
              <a:t/>
            </a:r>
            <a:br>
              <a:rPr lang="en-US" b="1" dirty="0" smtClean="0"/>
            </a:br>
            <a:r>
              <a:rPr lang="en-US" b="1" dirty="0" smtClean="0"/>
              <a:t>benefiting </a:t>
            </a:r>
            <a:r>
              <a:rPr lang="en-US" b="1" dirty="0"/>
              <a:t>others, benefitting myself</a:t>
            </a:r>
            <a:br>
              <a:rPr lang="en-US" b="1" dirty="0"/>
            </a:br>
            <a:endParaRPr lang="en-US" b="1" dirty="0"/>
          </a:p>
        </p:txBody>
      </p:sp>
      <p:sp>
        <p:nvSpPr>
          <p:cNvPr id="3" name="Content Placeholder 2"/>
          <p:cNvSpPr>
            <a:spLocks noGrp="1"/>
          </p:cNvSpPr>
          <p:nvPr>
            <p:ph sz="quarter" idx="1"/>
          </p:nvPr>
        </p:nvSpPr>
        <p:spPr>
          <a:xfrm>
            <a:off x="457200" y="2133600"/>
            <a:ext cx="8229600" cy="3992563"/>
          </a:xfrm>
        </p:spPr>
        <p:txBody>
          <a:bodyPr>
            <a:normAutofit/>
          </a:bodyPr>
          <a:lstStyle/>
          <a:p>
            <a:r>
              <a:rPr lang="en-US" sz="3200" dirty="0"/>
              <a:t>Sakyamuni Buddha instructs us to think of ways to give to others, rather than </a:t>
            </a:r>
            <a:r>
              <a:rPr lang="en-US" sz="3200" dirty="0" smtClean="0"/>
              <a:t>how to get from others. He </a:t>
            </a:r>
            <a:r>
              <a:rPr lang="en-US" sz="3200" dirty="0"/>
              <a:t>teaches us to always consider </a:t>
            </a:r>
            <a:r>
              <a:rPr lang="en-US" sz="3200" b="1" dirty="0"/>
              <a:t>what, when, how, and to whom</a:t>
            </a:r>
            <a:r>
              <a:rPr lang="en-US" sz="3200" dirty="0"/>
              <a:t> to give and to put </a:t>
            </a:r>
            <a:r>
              <a:rPr lang="en-US" sz="3200" dirty="0" smtClean="0"/>
              <a:t>it </a:t>
            </a:r>
            <a:r>
              <a:rPr lang="en-US" sz="3200" dirty="0"/>
              <a:t>into </a:t>
            </a:r>
            <a:r>
              <a:rPr lang="en-US" sz="3200" dirty="0" smtClean="0"/>
              <a:t>action. </a:t>
            </a:r>
            <a:r>
              <a:rPr lang="en-US" sz="3200" dirty="0"/>
              <a:t>This is </a:t>
            </a:r>
            <a:r>
              <a:rPr lang="en-US" sz="3200" dirty="0" smtClean="0"/>
              <a:t>the practice of </a:t>
            </a:r>
            <a:r>
              <a:rPr lang="en-US" sz="3200" dirty="0"/>
              <a:t>good deeds in the form of </a:t>
            </a:r>
            <a:r>
              <a:rPr lang="en-US" sz="3200" dirty="0" smtClean="0"/>
              <a:t>“giving”.</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228600" y="152400"/>
            <a:ext cx="4800600" cy="6553200"/>
          </a:xfrm>
        </p:spPr>
        <p:txBody>
          <a:bodyPr>
            <a:normAutofit/>
          </a:bodyPr>
          <a:lstStyle/>
          <a:p>
            <a:r>
              <a:rPr lang="en-US" sz="3000" dirty="0" smtClean="0"/>
              <a:t>If you keep them in mind, you will be angry when you are not thanked. Thus, Buddhism instructs us to do good deeds and forget these three things. In doing so, your acts of offerings become genuine.</a:t>
            </a:r>
          </a:p>
          <a:p>
            <a:r>
              <a:rPr lang="en-US" sz="3000" dirty="0" smtClean="0"/>
              <a:t>In contrast, offering while seeking and expecting the same in return is not true charity.</a:t>
            </a:r>
          </a:p>
          <a:p>
            <a:endParaRPr lang="en-US" dirty="0"/>
          </a:p>
        </p:txBody>
      </p:sp>
      <p:sp>
        <p:nvSpPr>
          <p:cNvPr id="6" name="Content Placeholder 5"/>
          <p:cNvSpPr>
            <a:spLocks noGrp="1"/>
          </p:cNvSpPr>
          <p:nvPr>
            <p:ph sz="quarter" idx="2"/>
          </p:nvPr>
        </p:nvSpPr>
        <p:spPr>
          <a:xfrm>
            <a:off x="5410200" y="2057400"/>
            <a:ext cx="3276600" cy="4114800"/>
          </a:xfrm>
        </p:spPr>
        <p:txBody>
          <a:bodyPr>
            <a:normAutofit/>
          </a:bodyPr>
          <a:lstStyle/>
          <a:p>
            <a:pPr>
              <a:buNone/>
            </a:pPr>
            <a:r>
              <a:rPr lang="ja-JP" altLang="en-US" smtClean="0">
                <a:latin typeface="Arial Black" pitchFamily="34" charset="0"/>
              </a:rPr>
              <a:t>１</a:t>
            </a:r>
            <a:r>
              <a:rPr lang="en-US" altLang="ja-JP" dirty="0" smtClean="0">
                <a:latin typeface="Arial Black" pitchFamily="34" charset="0"/>
              </a:rPr>
              <a:t>. </a:t>
            </a:r>
            <a:r>
              <a:rPr lang="en-US" dirty="0" smtClean="0">
                <a:latin typeface="Arial Black" pitchFamily="34" charset="0"/>
              </a:rPr>
              <a:t>I did</a:t>
            </a:r>
          </a:p>
          <a:p>
            <a:pPr>
              <a:buNone/>
            </a:pPr>
            <a:r>
              <a:rPr lang="ja-JP" altLang="en-US" smtClean="0">
                <a:latin typeface="Arial Black" pitchFamily="34" charset="0"/>
              </a:rPr>
              <a:t>２</a:t>
            </a:r>
            <a:r>
              <a:rPr lang="en-US" altLang="ja-JP" dirty="0" smtClean="0">
                <a:latin typeface="Arial Black" pitchFamily="34" charset="0"/>
              </a:rPr>
              <a:t>. </a:t>
            </a:r>
            <a:r>
              <a:rPr lang="en-US" dirty="0" smtClean="0">
                <a:latin typeface="Arial Black" pitchFamily="34" charset="0"/>
              </a:rPr>
              <a:t>For whom</a:t>
            </a:r>
          </a:p>
          <a:p>
            <a:pPr>
              <a:buNone/>
            </a:pPr>
            <a:r>
              <a:rPr lang="ja-JP" altLang="en-US" smtClean="0">
                <a:latin typeface="Arial Black" pitchFamily="34" charset="0"/>
              </a:rPr>
              <a:t>３</a:t>
            </a:r>
            <a:r>
              <a:rPr lang="en-US" altLang="ja-JP" dirty="0" smtClean="0">
                <a:latin typeface="Arial Black" pitchFamily="34" charset="0"/>
              </a:rPr>
              <a:t>. </a:t>
            </a:r>
            <a:r>
              <a:rPr lang="en-US" dirty="0" smtClean="0">
                <a:latin typeface="Arial Black" pitchFamily="34" charset="0"/>
              </a:rPr>
              <a:t>What I did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792162"/>
          </a:xfrm>
        </p:spPr>
        <p:txBody>
          <a:bodyPr>
            <a:normAutofit/>
          </a:bodyPr>
          <a:lstStyle/>
          <a:p>
            <a:r>
              <a:rPr lang="en-US" sz="4000" dirty="0" smtClean="0"/>
              <a:t>Charity</a:t>
            </a:r>
            <a:r>
              <a:rPr lang="ja-JP" altLang="en-US" sz="4000" smtClean="0"/>
              <a:t>喜捨</a:t>
            </a:r>
            <a:endParaRPr lang="en-US" sz="4000" dirty="0"/>
          </a:p>
        </p:txBody>
      </p:sp>
      <p:sp>
        <p:nvSpPr>
          <p:cNvPr id="3" name="Content Placeholder 2"/>
          <p:cNvSpPr>
            <a:spLocks noGrp="1"/>
          </p:cNvSpPr>
          <p:nvPr>
            <p:ph sz="quarter" idx="1"/>
          </p:nvPr>
        </p:nvSpPr>
        <p:spPr>
          <a:xfrm>
            <a:off x="457200" y="1295400"/>
            <a:ext cx="7467600" cy="5178552"/>
          </a:xfrm>
        </p:spPr>
        <p:txBody>
          <a:bodyPr>
            <a:normAutofit/>
          </a:bodyPr>
          <a:lstStyle/>
          <a:p>
            <a:r>
              <a:rPr lang="en-US" sz="3600" dirty="0" smtClean="0"/>
              <a:t>The Japanese word for charity (</a:t>
            </a:r>
            <a:r>
              <a:rPr lang="en-US" sz="3600" dirty="0" err="1" smtClean="0"/>
              <a:t>Kisha</a:t>
            </a:r>
            <a:r>
              <a:rPr lang="en-US" sz="3600" dirty="0" smtClean="0"/>
              <a:t>) comprise of two Chinese characters,</a:t>
            </a:r>
            <a:r>
              <a:rPr lang="ja-JP" altLang="en-US" sz="3600" smtClean="0"/>
              <a:t>喜捨</a:t>
            </a:r>
            <a:r>
              <a:rPr lang="en-US" sz="3600" dirty="0" smtClean="0"/>
              <a:t>. The first character means </a:t>
            </a:r>
            <a:r>
              <a:rPr lang="en-US" sz="3600" b="1" dirty="0" smtClean="0">
                <a:solidFill>
                  <a:srgbClr val="FF0000"/>
                </a:solidFill>
              </a:rPr>
              <a:t>‘happily</a:t>
            </a:r>
            <a:r>
              <a:rPr lang="en-US" sz="3600" dirty="0" smtClean="0"/>
              <a:t>,’ and the second character stands for </a:t>
            </a:r>
            <a:r>
              <a:rPr lang="en-US" sz="3600" b="1" dirty="0" smtClean="0">
                <a:solidFill>
                  <a:srgbClr val="FF0000"/>
                </a:solidFill>
              </a:rPr>
              <a:t>‘to discard.’ </a:t>
            </a:r>
            <a:r>
              <a:rPr lang="en-US" sz="3600" dirty="0" smtClean="0"/>
              <a:t>Therefore, offering is something you do happily and forget about.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vert="horz" anchor="b">
            <a:normAutofit/>
          </a:bodyPr>
          <a:lstStyle/>
          <a:p>
            <a:r>
              <a:rPr lang="en-US" b="1" dirty="0" smtClean="0"/>
              <a:t>Whom to Give to</a:t>
            </a:r>
            <a:endParaRPr lang="en-US" b="1" dirty="0"/>
          </a:p>
        </p:txBody>
      </p:sp>
      <p:pic>
        <p:nvPicPr>
          <p:cNvPr id="4" name="Content Placeholder 3" descr="3 Fields to plant.png"/>
          <p:cNvPicPr>
            <a:picLocks noGrp="1" noChangeAspect="1"/>
          </p:cNvPicPr>
          <p:nvPr>
            <p:ph sz="quarter" idx="1"/>
          </p:nvPr>
        </p:nvPicPr>
        <p:blipFill>
          <a:blip r:embed="rId2"/>
          <a:stretch>
            <a:fillRect/>
          </a:stretch>
        </p:blipFill>
        <p:spPr>
          <a:xfrm>
            <a:off x="381000" y="1828800"/>
            <a:ext cx="3657600" cy="3581400"/>
          </a:xfrm>
        </p:spPr>
      </p:pic>
      <p:sp>
        <p:nvSpPr>
          <p:cNvPr id="5" name="Content Placeholder 4"/>
          <p:cNvSpPr>
            <a:spLocks noGrp="1"/>
          </p:cNvSpPr>
          <p:nvPr>
            <p:ph sz="quarter" idx="2"/>
          </p:nvPr>
        </p:nvSpPr>
        <p:spPr>
          <a:xfrm>
            <a:off x="4191000" y="1143000"/>
            <a:ext cx="4572000" cy="5562600"/>
          </a:xfrm>
        </p:spPr>
        <p:txBody>
          <a:bodyPr>
            <a:normAutofit/>
          </a:bodyPr>
          <a:lstStyle/>
          <a:p>
            <a:r>
              <a:rPr lang="en-US" b="1" dirty="0" smtClean="0"/>
              <a:t>Those we respect: </a:t>
            </a:r>
            <a:r>
              <a:rPr lang="en-US" dirty="0" smtClean="0"/>
              <a:t>In Buddhism, Amida and </a:t>
            </a:r>
            <a:r>
              <a:rPr lang="en-US" dirty="0" err="1" smtClean="0"/>
              <a:t>Shakaymuni</a:t>
            </a:r>
            <a:r>
              <a:rPr lang="en-US" dirty="0" smtClean="0"/>
              <a:t> Buddha, True masters of Buddhism.</a:t>
            </a:r>
          </a:p>
          <a:p>
            <a:pPr>
              <a:buNone/>
            </a:pPr>
            <a:endParaRPr lang="en-US" dirty="0" smtClean="0"/>
          </a:p>
          <a:p>
            <a:r>
              <a:rPr lang="en-US" b="1" dirty="0" smtClean="0"/>
              <a:t>Those we feel gratitude towards: </a:t>
            </a:r>
            <a:r>
              <a:rPr lang="en-US" dirty="0" smtClean="0"/>
              <a:t>parents, teachers</a:t>
            </a:r>
          </a:p>
          <a:p>
            <a:pPr>
              <a:buNone/>
            </a:pPr>
            <a:endParaRPr lang="en-US" dirty="0" smtClean="0"/>
          </a:p>
          <a:p>
            <a:r>
              <a:rPr lang="en-US" b="1" dirty="0" smtClean="0"/>
              <a:t>Those we feel compassion for</a:t>
            </a:r>
            <a:r>
              <a:rPr lang="en-US" dirty="0" smtClean="0"/>
              <a:t>: those caught in disasters or misfortune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Karma is the governing Law of the Universe, taught Buddha	</a:t>
            </a:r>
            <a:endParaRPr lang="en-US" dirty="0"/>
          </a:p>
        </p:txBody>
      </p:sp>
      <p:sp>
        <p:nvSpPr>
          <p:cNvPr id="5" name="Content Placeholder 4"/>
          <p:cNvSpPr>
            <a:spLocks noGrp="1"/>
          </p:cNvSpPr>
          <p:nvPr>
            <p:ph sz="quarter" idx="1"/>
          </p:nvPr>
        </p:nvSpPr>
        <p:spPr/>
        <p:txBody>
          <a:bodyPr>
            <a:normAutofit/>
          </a:bodyPr>
          <a:lstStyle/>
          <a:p>
            <a:r>
              <a:rPr lang="en-US" sz="2800" dirty="0" smtClean="0"/>
              <a:t>The 3 principles of the law are</a:t>
            </a:r>
          </a:p>
          <a:p>
            <a:pPr algn="ctr"/>
            <a:r>
              <a:rPr lang="en-US" sz="2800" b="1" dirty="0" smtClean="0"/>
              <a:t>A good cause brings a good result.</a:t>
            </a:r>
          </a:p>
          <a:p>
            <a:pPr algn="ctr"/>
            <a:r>
              <a:rPr lang="en-US" sz="2800" b="1" dirty="0" smtClean="0"/>
              <a:t>A bad cause brings a bad result.</a:t>
            </a:r>
          </a:p>
          <a:p>
            <a:pPr algn="ctr"/>
            <a:r>
              <a:rPr lang="en-US" sz="2800" b="1" dirty="0" smtClean="0"/>
              <a:t>The things that I do come back to me.</a:t>
            </a:r>
          </a:p>
          <a:p>
            <a:endParaRPr lang="en-US" sz="2800" dirty="0" smtClean="0"/>
          </a:p>
          <a:p>
            <a:r>
              <a:rPr lang="en-US" sz="2800" dirty="0" smtClean="0"/>
              <a:t>Therefore when we help others to be happy, by a result of the natural Law we ourselves must become happy.  What we give out comes back to us, like for like.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i="1" dirty="0" smtClean="0"/>
              <a:t>Psychology Today: “</a:t>
            </a:r>
            <a:r>
              <a:rPr lang="en-US" dirty="0" smtClean="0"/>
              <a:t>Happiness Comes from Giving, Not Buying and Having”</a:t>
            </a:r>
            <a:br>
              <a:rPr lang="en-US" dirty="0" smtClean="0"/>
            </a:br>
            <a:endParaRPr lang="en-US" i="1" dirty="0"/>
          </a:p>
        </p:txBody>
      </p:sp>
      <p:sp>
        <p:nvSpPr>
          <p:cNvPr id="3" name="Content Placeholder 2"/>
          <p:cNvSpPr>
            <a:spLocks noGrp="1"/>
          </p:cNvSpPr>
          <p:nvPr>
            <p:ph sz="quarter" idx="1"/>
          </p:nvPr>
        </p:nvSpPr>
        <p:spPr>
          <a:xfrm>
            <a:off x="457200" y="1295400"/>
            <a:ext cx="7467600" cy="5178552"/>
          </a:xfrm>
        </p:spPr>
        <p:txBody>
          <a:bodyPr>
            <a:normAutofit/>
          </a:bodyPr>
          <a:lstStyle/>
          <a:p>
            <a:r>
              <a:rPr lang="en-US" dirty="0" smtClean="0"/>
              <a:t>If anything, it appears that there is a relationship between </a:t>
            </a:r>
            <a:r>
              <a:rPr lang="en-US" i="1" dirty="0" smtClean="0"/>
              <a:t>non</a:t>
            </a:r>
            <a:r>
              <a:rPr lang="en-US" dirty="0" smtClean="0"/>
              <a:t>-materialism and well-being. While possessing wealth and material goods doesn’t lead to happiness, giving them away actually does. Generosity is strongly associated with well-being. For example, studies of people who practice volunteering have shown that they have better psychological and mental health and increased longevity. Another study found that, when people were given a sum of money, they gained more well-being if they spent it on other people, or gave it away, rather than spending it on themselves.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r>
              <a:rPr lang="en-US" dirty="0" smtClean="0"/>
              <a:t>So if you really want enhance your well-being - and as long as your basic material needs are satisfied - don’t try to accumulate money in your bank account, and don’t treat yourself to material goods you don’t really need. Be more generous and altruistic - increase the amount of money you give to people in need, give more of your time to volunteering, or spend more time helping other people, or behaving more kindly to everyone around you. Ignore the ‘happiness means consumption’ messages we’re bombarded with by the media. A lifestyle of generosity and under-consumption may not suit the needs of economists and politicians - but it will certainly make us happier. </a:t>
            </a:r>
          </a:p>
          <a:p>
            <a:r>
              <a:rPr lang="en-US" sz="1600" dirty="0" smtClean="0"/>
              <a:t>Source: https://www.psychologytoday.com/blog/out-the-darkness/201501/happiness-comes-giving-not-buying-and-having</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png"/>
          <p:cNvPicPr>
            <a:picLocks noGrp="1" noChangeAspect="1"/>
          </p:cNvPicPr>
          <p:nvPr>
            <p:ph sz="quarter" idx="1"/>
          </p:nvPr>
        </p:nvPicPr>
        <p:blipFill>
          <a:blip r:embed="rId2"/>
          <a:stretch>
            <a:fillRect/>
          </a:stretch>
        </p:blipFill>
        <p:spPr>
          <a:xfrm>
            <a:off x="1524000" y="533400"/>
            <a:ext cx="5410200" cy="50292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563562"/>
          </a:xfrm>
        </p:spPr>
        <p:txBody>
          <a:bodyPr/>
          <a:lstStyle/>
          <a:p>
            <a:r>
              <a:rPr lang="en-US" dirty="0" smtClean="0"/>
              <a:t>Review	</a:t>
            </a:r>
            <a:endParaRPr lang="en-US" dirty="0"/>
          </a:p>
        </p:txBody>
      </p:sp>
      <p:sp>
        <p:nvSpPr>
          <p:cNvPr id="3" name="Content Placeholder 2"/>
          <p:cNvSpPr>
            <a:spLocks noGrp="1"/>
          </p:cNvSpPr>
          <p:nvPr>
            <p:ph sz="quarter" idx="1"/>
          </p:nvPr>
        </p:nvSpPr>
        <p:spPr>
          <a:xfrm>
            <a:off x="304800" y="762000"/>
            <a:ext cx="8077200" cy="5943600"/>
          </a:xfrm>
        </p:spPr>
        <p:txBody>
          <a:bodyPr>
            <a:normAutofit/>
          </a:bodyPr>
          <a:lstStyle/>
          <a:p>
            <a:r>
              <a:rPr lang="en-US" dirty="0" smtClean="0"/>
              <a:t>Buddhism teaches us to give to others rather than thinking how to take from others. </a:t>
            </a:r>
          </a:p>
          <a:p>
            <a:r>
              <a:rPr lang="en-US" dirty="0" smtClean="0"/>
              <a:t>To put ourselves before others is seeking after our desires. </a:t>
            </a:r>
          </a:p>
          <a:p>
            <a:r>
              <a:rPr lang="en-US" dirty="0" smtClean="0"/>
              <a:t>A farmer gives seeds to the soil and receives a crop.</a:t>
            </a:r>
          </a:p>
          <a:p>
            <a:r>
              <a:rPr lang="en-US" dirty="0" smtClean="0"/>
              <a:t>Sakyamuni Buddha gave the people of the poor town an opportunity to donate. By donating we are planting seeds of virtue that will grow.</a:t>
            </a:r>
          </a:p>
          <a:p>
            <a:r>
              <a:rPr lang="en-US" dirty="0" smtClean="0"/>
              <a:t>A dog program in the prison system. Both the prisoner and the dog became happy.</a:t>
            </a:r>
          </a:p>
          <a:p>
            <a:r>
              <a:rPr lang="en-US" dirty="0" smtClean="0"/>
              <a:t>When doing kindness, try to forget 3 things, I did, What I did, for whom.</a:t>
            </a:r>
          </a:p>
          <a:p>
            <a:r>
              <a:rPr lang="en-US" dirty="0" smtClean="0"/>
              <a:t>Three fields to plant in…respect, gratitude, compassion.</a:t>
            </a:r>
          </a:p>
          <a:p>
            <a:r>
              <a:rPr lang="en-US" dirty="0" smtClean="0"/>
              <a:t>The law of Cause and Effect is the governing Law.</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a:bodyPr>
          <a:lstStyle/>
          <a:p>
            <a:r>
              <a:rPr lang="en-US" sz="4000" dirty="0"/>
              <a:t>Filled with insatiable desires, we tend to believe that if we give money or materials to others, we </a:t>
            </a:r>
            <a:r>
              <a:rPr lang="en-US" sz="4000" dirty="0" smtClean="0"/>
              <a:t>reduce </a:t>
            </a:r>
            <a:r>
              <a:rPr lang="en-US" sz="4000" dirty="0"/>
              <a:t>our </a:t>
            </a:r>
            <a:r>
              <a:rPr lang="en-US" sz="4000" dirty="0" smtClean="0"/>
              <a:t>share </a:t>
            </a:r>
            <a:r>
              <a:rPr lang="en-US" sz="4000" dirty="0"/>
              <a:t>and be unhappy. However, Sakyamuni Buddha teaches that it is not so, for by giving, the giver and the receiver alike gain happiness, emphasizing the importance of offering.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t>Jiri Rita is the opposite of </a:t>
            </a:r>
            <a:r>
              <a:rPr lang="en-US" b="1" dirty="0" err="1" smtClean="0"/>
              <a:t>Gari</a:t>
            </a:r>
            <a:r>
              <a:rPr lang="en-US" b="1" dirty="0" smtClean="0"/>
              <a:t> </a:t>
            </a:r>
            <a:r>
              <a:rPr lang="en-US" b="1" dirty="0" err="1" smtClean="0"/>
              <a:t>Gari</a:t>
            </a:r>
            <a:endParaRPr lang="en-US" b="1" dirty="0"/>
          </a:p>
        </p:txBody>
      </p:sp>
      <p:sp>
        <p:nvSpPr>
          <p:cNvPr id="3" name="Content Placeholder 2"/>
          <p:cNvSpPr>
            <a:spLocks noGrp="1"/>
          </p:cNvSpPr>
          <p:nvPr>
            <p:ph sz="quarter" idx="1"/>
          </p:nvPr>
        </p:nvSpPr>
        <p:spPr>
          <a:xfrm>
            <a:off x="533400" y="1447800"/>
            <a:ext cx="7467600" cy="4873752"/>
          </a:xfrm>
        </p:spPr>
        <p:txBody>
          <a:bodyPr>
            <a:normAutofit/>
          </a:bodyPr>
          <a:lstStyle/>
          <a:p>
            <a:r>
              <a:rPr lang="en-US" sz="3600" dirty="0" err="1" smtClean="0"/>
              <a:t>Gari</a:t>
            </a:r>
            <a:r>
              <a:rPr lang="en-US" sz="3600" dirty="0" smtClean="0"/>
              <a:t> </a:t>
            </a:r>
            <a:r>
              <a:rPr lang="en-US" sz="3600" dirty="0" err="1" smtClean="0"/>
              <a:t>gari</a:t>
            </a:r>
            <a:r>
              <a:rPr lang="en-US" sz="3600" dirty="0" smtClean="0"/>
              <a:t> mean “for my gain.”</a:t>
            </a:r>
          </a:p>
          <a:p>
            <a:r>
              <a:rPr lang="en-US" sz="3600" dirty="0" smtClean="0"/>
              <a:t>It is thinking about oneself, not others.</a:t>
            </a:r>
          </a:p>
          <a:p>
            <a:r>
              <a:rPr lang="en-US" sz="3600" dirty="0" smtClean="0"/>
              <a:t>When we seek after our desires, we are thinking only of ourselves.</a:t>
            </a:r>
          </a:p>
          <a:p>
            <a:r>
              <a:rPr lang="en-US" sz="3600" dirty="0" smtClean="0"/>
              <a:t>To think of others is to practice kindness. It is to go against desire.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vert="horz" anchor="b">
            <a:normAutofit/>
          </a:bodyPr>
          <a:lstStyle/>
          <a:p>
            <a:r>
              <a:rPr lang="en-US" b="1" dirty="0" smtClean="0"/>
              <a:t>A Farmer must give first in order to Get</a:t>
            </a:r>
            <a:endParaRPr lang="en-US" b="1" dirty="0"/>
          </a:p>
        </p:txBody>
      </p:sp>
      <p:pic>
        <p:nvPicPr>
          <p:cNvPr id="8" name="Content Placeholder 7" descr="download.jpg"/>
          <p:cNvPicPr>
            <a:picLocks noGrp="1" noChangeAspect="1"/>
          </p:cNvPicPr>
          <p:nvPr>
            <p:ph sz="quarter" idx="2"/>
          </p:nvPr>
        </p:nvPicPr>
        <p:blipFill>
          <a:blip r:embed="rId2"/>
          <a:stretch>
            <a:fillRect/>
          </a:stretch>
        </p:blipFill>
        <p:spPr>
          <a:xfrm>
            <a:off x="609600" y="2514401"/>
            <a:ext cx="2594610" cy="3015724"/>
          </a:xfrm>
        </p:spPr>
      </p:pic>
      <p:pic>
        <p:nvPicPr>
          <p:cNvPr id="14" name="Content Placeholder 13" descr="download (1).jpg"/>
          <p:cNvPicPr>
            <a:picLocks noGrp="1" noChangeAspect="1"/>
          </p:cNvPicPr>
          <p:nvPr>
            <p:ph sz="quarter" idx="4"/>
          </p:nvPr>
        </p:nvPicPr>
        <p:blipFill>
          <a:blip r:embed="rId3"/>
          <a:stretch>
            <a:fillRect/>
          </a:stretch>
        </p:blipFill>
        <p:spPr>
          <a:xfrm>
            <a:off x="5562600" y="2514600"/>
            <a:ext cx="2701911" cy="2962965"/>
          </a:xfrm>
        </p:spPr>
      </p:pic>
      <p:sp>
        <p:nvSpPr>
          <p:cNvPr id="9" name="Text Placeholder 8"/>
          <p:cNvSpPr>
            <a:spLocks noGrp="1"/>
          </p:cNvSpPr>
          <p:nvPr>
            <p:ph type="body" sz="quarter" idx="1"/>
          </p:nvPr>
        </p:nvSpPr>
        <p:spPr>
          <a:xfrm>
            <a:off x="228600" y="1143000"/>
            <a:ext cx="4040188" cy="990600"/>
          </a:xfrm>
        </p:spPr>
        <p:txBody>
          <a:bodyPr>
            <a:normAutofit/>
          </a:bodyPr>
          <a:lstStyle/>
          <a:p>
            <a:r>
              <a:rPr lang="en-US" sz="2800" dirty="0" smtClean="0"/>
              <a:t>Step 1. </a:t>
            </a:r>
            <a:r>
              <a:rPr lang="en-US" sz="2800" dirty="0" smtClean="0">
                <a:solidFill>
                  <a:schemeClr val="tx1"/>
                </a:solidFill>
              </a:rPr>
              <a:t>Cause:</a:t>
            </a:r>
            <a:r>
              <a:rPr lang="en-US" sz="2800" dirty="0" smtClean="0"/>
              <a:t> Giving </a:t>
            </a:r>
            <a:endParaRPr lang="en-US" sz="2800" dirty="0"/>
          </a:p>
        </p:txBody>
      </p:sp>
      <p:sp>
        <p:nvSpPr>
          <p:cNvPr id="10" name="Text Placeholder 9"/>
          <p:cNvSpPr>
            <a:spLocks noGrp="1"/>
          </p:cNvSpPr>
          <p:nvPr>
            <p:ph type="body" sz="quarter" idx="3"/>
          </p:nvPr>
        </p:nvSpPr>
        <p:spPr>
          <a:xfrm>
            <a:off x="4419600" y="1143000"/>
            <a:ext cx="4267200" cy="990600"/>
          </a:xfrm>
        </p:spPr>
        <p:txBody>
          <a:bodyPr>
            <a:noAutofit/>
          </a:bodyPr>
          <a:lstStyle/>
          <a:p>
            <a:pPr algn="ctr"/>
            <a:r>
              <a:rPr lang="en-US" sz="2600" dirty="0" smtClean="0"/>
              <a:t>Step 2. </a:t>
            </a:r>
            <a:r>
              <a:rPr lang="en-US" sz="2600" dirty="0" smtClean="0">
                <a:solidFill>
                  <a:schemeClr val="tx1"/>
                </a:solidFill>
              </a:rPr>
              <a:t>Effect:</a:t>
            </a:r>
            <a:r>
              <a:rPr lang="en-US" sz="2600" dirty="0" smtClean="0"/>
              <a:t> Reaping</a:t>
            </a:r>
            <a:endParaRPr lang="en-US" sz="2600" dirty="0"/>
          </a:p>
        </p:txBody>
      </p:sp>
      <p:sp>
        <p:nvSpPr>
          <p:cNvPr id="15" name="Right Arrow 14"/>
          <p:cNvSpPr/>
          <p:nvPr/>
        </p:nvSpPr>
        <p:spPr>
          <a:xfrm>
            <a:off x="3352800" y="3810000"/>
            <a:ext cx="2133600" cy="685800"/>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641350"/>
          </a:xfrm>
        </p:spPr>
        <p:txBody>
          <a:bodyPr vert="horz" anchor="b">
            <a:normAutofit/>
          </a:bodyPr>
          <a:lstStyle/>
          <a:p>
            <a:r>
              <a:rPr lang="en-US" b="1" dirty="0" smtClean="0"/>
              <a:t>Giving before we receive</a:t>
            </a:r>
            <a:endParaRPr lang="en-US" b="1" dirty="0"/>
          </a:p>
        </p:txBody>
      </p:sp>
      <p:pic>
        <p:nvPicPr>
          <p:cNvPr id="7" name="Content Placeholder 6" descr="download (2).jpg"/>
          <p:cNvPicPr>
            <a:picLocks noGrp="1" noChangeAspect="1"/>
          </p:cNvPicPr>
          <p:nvPr>
            <p:ph sz="quarter" idx="2"/>
          </p:nvPr>
        </p:nvPicPr>
        <p:blipFill>
          <a:blip r:embed="rId2"/>
          <a:stretch>
            <a:fillRect/>
          </a:stretch>
        </p:blipFill>
        <p:spPr>
          <a:xfrm>
            <a:off x="685800" y="3048000"/>
            <a:ext cx="3513783" cy="2650340"/>
          </a:xfrm>
        </p:spPr>
      </p:pic>
      <p:pic>
        <p:nvPicPr>
          <p:cNvPr id="8" name="Content Placeholder 7" descr="download (3).jpg"/>
          <p:cNvPicPr>
            <a:picLocks noGrp="1" noChangeAspect="1"/>
          </p:cNvPicPr>
          <p:nvPr>
            <p:ph sz="quarter" idx="4"/>
          </p:nvPr>
        </p:nvPicPr>
        <p:blipFill>
          <a:blip r:embed="rId3"/>
          <a:stretch>
            <a:fillRect/>
          </a:stretch>
        </p:blipFill>
        <p:spPr>
          <a:xfrm>
            <a:off x="4724400" y="3048000"/>
            <a:ext cx="3671056" cy="2743200"/>
          </a:xfrm>
        </p:spPr>
      </p:pic>
      <p:sp>
        <p:nvSpPr>
          <p:cNvPr id="3" name="Text Placeholder 2"/>
          <p:cNvSpPr>
            <a:spLocks noGrp="1"/>
          </p:cNvSpPr>
          <p:nvPr>
            <p:ph type="body" sz="quarter" idx="1"/>
          </p:nvPr>
        </p:nvSpPr>
        <p:spPr>
          <a:xfrm>
            <a:off x="304800" y="1524000"/>
            <a:ext cx="3962400" cy="838199"/>
          </a:xfrm>
        </p:spPr>
        <p:txBody>
          <a:bodyPr>
            <a:normAutofit fontScale="77500" lnSpcReduction="20000"/>
          </a:bodyPr>
          <a:lstStyle/>
          <a:p>
            <a:pPr algn="ctr"/>
            <a:r>
              <a:rPr lang="en-US" sz="3500" dirty="0" smtClean="0"/>
              <a:t>Give the vehicle fuel to get to drive</a:t>
            </a:r>
            <a:r>
              <a:rPr lang="en-US" dirty="0" smtClean="0"/>
              <a:t>	</a:t>
            </a:r>
            <a:endParaRPr lang="en-US" dirty="0"/>
          </a:p>
        </p:txBody>
      </p:sp>
      <p:sp>
        <p:nvSpPr>
          <p:cNvPr id="5" name="Text Placeholder 4"/>
          <p:cNvSpPr>
            <a:spLocks noGrp="1"/>
          </p:cNvSpPr>
          <p:nvPr>
            <p:ph type="body" sz="quarter" idx="3"/>
          </p:nvPr>
        </p:nvSpPr>
        <p:spPr>
          <a:xfrm>
            <a:off x="4645025" y="1447800"/>
            <a:ext cx="4041775" cy="914399"/>
          </a:xfrm>
        </p:spPr>
        <p:txBody>
          <a:bodyPr>
            <a:noAutofit/>
          </a:bodyPr>
          <a:lstStyle/>
          <a:p>
            <a:pPr algn="ctr"/>
            <a:r>
              <a:rPr lang="en-US" sz="3000" dirty="0" smtClean="0"/>
              <a:t>Give the fire wood to get the heat</a:t>
            </a:r>
            <a:endParaRPr lang="en-US"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4326.jpg"/>
          <p:cNvPicPr>
            <a:picLocks noGrp="1" noChangeAspect="1"/>
          </p:cNvPicPr>
          <p:nvPr>
            <p:ph sz="quarter" idx="2"/>
          </p:nvPr>
        </p:nvPicPr>
        <p:blipFill>
          <a:blip r:embed="rId2"/>
          <a:stretch>
            <a:fillRect/>
          </a:stretch>
        </p:blipFill>
        <p:spPr>
          <a:xfrm>
            <a:off x="457200" y="2057400"/>
            <a:ext cx="3657600" cy="4114799"/>
          </a:xfrm>
        </p:spPr>
      </p:pic>
      <p:sp>
        <p:nvSpPr>
          <p:cNvPr id="10" name="Content Placeholder 9"/>
          <p:cNvSpPr>
            <a:spLocks noGrp="1"/>
          </p:cNvSpPr>
          <p:nvPr>
            <p:ph sz="quarter" idx="4"/>
          </p:nvPr>
        </p:nvSpPr>
        <p:spPr>
          <a:xfrm>
            <a:off x="4371974" y="685800"/>
            <a:ext cx="4086225" cy="5562600"/>
          </a:xfrm>
        </p:spPr>
        <p:txBody>
          <a:bodyPr/>
          <a:lstStyle/>
          <a:p>
            <a:r>
              <a:rPr lang="en-US" sz="3200" dirty="0" smtClean="0"/>
              <a:t>The very act of giving and pleasing others becomes your own joy. This mindset is called </a:t>
            </a:r>
            <a:r>
              <a:rPr lang="en-US" sz="3200" b="1" i="1" dirty="0" smtClean="0"/>
              <a:t>‘Benefiting others, benefitting myself.’ </a:t>
            </a:r>
          </a:p>
          <a:p>
            <a:r>
              <a:rPr lang="en-US" sz="3200" dirty="0" smtClean="0"/>
              <a:t>This is the mindset or spirit of Buddhism.</a:t>
            </a:r>
          </a:p>
          <a:p>
            <a:endParaRPr lang="en-US" dirty="0" smtClean="0"/>
          </a:p>
          <a:p>
            <a:pPr>
              <a:buNone/>
            </a:pPr>
            <a:endParaRPr lang="en-US" dirty="0"/>
          </a:p>
        </p:txBody>
      </p:sp>
      <p:sp>
        <p:nvSpPr>
          <p:cNvPr id="8" name="Text Placeholder 7"/>
          <p:cNvSpPr>
            <a:spLocks noGrp="1"/>
          </p:cNvSpPr>
          <p:nvPr>
            <p:ph type="body" sz="quarter" idx="1"/>
          </p:nvPr>
        </p:nvSpPr>
        <p:spPr>
          <a:xfrm>
            <a:off x="457200" y="762000"/>
            <a:ext cx="3657600" cy="658368"/>
          </a:xfrm>
        </p:spPr>
        <p:txBody>
          <a:bodyPr/>
          <a:lstStyle/>
          <a:p>
            <a:r>
              <a:rPr lang="en-US" i="1" dirty="0" smtClean="0"/>
              <a:t>‘Benefiting others, benefitting myself.’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 y="152400"/>
            <a:ext cx="4724400" cy="6553200"/>
          </a:xfrm>
        </p:spPr>
        <p:txBody>
          <a:bodyPr>
            <a:normAutofit lnSpcReduction="10000"/>
          </a:bodyPr>
          <a:lstStyle/>
          <a:p>
            <a:r>
              <a:rPr lang="en-US" b="1" dirty="0"/>
              <a:t>There is an anecdote from Buddha’s life. </a:t>
            </a:r>
            <a:r>
              <a:rPr lang="en-US" sz="3200" dirty="0">
                <a:latin typeface="Gabriola" pitchFamily="82" charset="0"/>
              </a:rPr>
              <a:t>One day, Sakyamuni Buddha </a:t>
            </a:r>
            <a:r>
              <a:rPr lang="en-US" sz="3200" dirty="0" smtClean="0">
                <a:latin typeface="Gabriola" pitchFamily="82" charset="0"/>
              </a:rPr>
              <a:t>set out seeking alms (asking </a:t>
            </a:r>
            <a:r>
              <a:rPr lang="en-US" sz="3200" dirty="0">
                <a:latin typeface="Gabriola" pitchFamily="82" charset="0"/>
              </a:rPr>
              <a:t>for donations) </a:t>
            </a:r>
            <a:r>
              <a:rPr lang="en-US" sz="3200" dirty="0" smtClean="0">
                <a:latin typeface="Gabriola" pitchFamily="82" charset="0"/>
              </a:rPr>
              <a:t>with disciples</a:t>
            </a:r>
            <a:r>
              <a:rPr lang="en-US" sz="3200" dirty="0">
                <a:latin typeface="Gabriola" pitchFamily="82" charset="0"/>
              </a:rPr>
              <a:t>. After a while, they came to a fork in the path. The left path led to a town of rich people, and the right path, to a village of dire poverty. </a:t>
            </a:r>
            <a:endParaRPr lang="en-US" sz="3200" dirty="0" smtClean="0">
              <a:latin typeface="Gabriola" pitchFamily="82" charset="0"/>
            </a:endParaRPr>
          </a:p>
          <a:p>
            <a:r>
              <a:rPr lang="en-US" sz="3200" dirty="0" smtClean="0">
                <a:latin typeface="Gabriola" pitchFamily="82" charset="0"/>
              </a:rPr>
              <a:t>Which </a:t>
            </a:r>
            <a:r>
              <a:rPr lang="en-US" sz="3200" dirty="0">
                <a:latin typeface="Gabriola" pitchFamily="82" charset="0"/>
              </a:rPr>
              <a:t>path do you think Sakyamuni Buddha </a:t>
            </a:r>
            <a:r>
              <a:rPr lang="en-US" sz="3200" dirty="0" smtClean="0">
                <a:latin typeface="Gabriola" pitchFamily="82" charset="0"/>
              </a:rPr>
              <a:t>took? </a:t>
            </a:r>
            <a:r>
              <a:rPr lang="en-US" sz="3200" dirty="0">
                <a:latin typeface="Gabriola" pitchFamily="82" charset="0"/>
              </a:rPr>
              <a:t>The answer is the right path. Do you know why</a:t>
            </a:r>
            <a:r>
              <a:rPr lang="en-US" sz="3200" dirty="0" smtClean="0">
                <a:latin typeface="Gabriola" pitchFamily="82" charset="0"/>
              </a:rPr>
              <a:t>? Lets read more of the story….</a:t>
            </a:r>
            <a:endParaRPr lang="en-US" sz="3200" dirty="0">
              <a:latin typeface="Gabriola" pitchFamily="82" charset="0"/>
            </a:endParaRPr>
          </a:p>
          <a:p>
            <a:endParaRPr lang="en-US" dirty="0"/>
          </a:p>
        </p:txBody>
      </p:sp>
      <p:pic>
        <p:nvPicPr>
          <p:cNvPr id="14" name="Content Placeholder 13" descr="images (2).jpg"/>
          <p:cNvPicPr>
            <a:picLocks noGrp="1" noChangeAspect="1"/>
          </p:cNvPicPr>
          <p:nvPr>
            <p:ph sz="quarter" idx="2"/>
          </p:nvPr>
        </p:nvPicPr>
        <p:blipFill>
          <a:blip r:embed="rId2"/>
          <a:stretch>
            <a:fillRect/>
          </a:stretch>
        </p:blipFill>
        <p:spPr>
          <a:xfrm>
            <a:off x="4953000" y="1143000"/>
            <a:ext cx="3733800" cy="350661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304800" y="228600"/>
            <a:ext cx="8610600" cy="6477000"/>
          </a:xfrm>
        </p:spPr>
        <p:txBody>
          <a:bodyPr>
            <a:normAutofit/>
          </a:bodyPr>
          <a:lstStyle/>
          <a:p>
            <a:pPr>
              <a:buNone/>
            </a:pPr>
            <a:r>
              <a:rPr lang="en-US" sz="4000" dirty="0" smtClean="0">
                <a:latin typeface="Gabriola" pitchFamily="82" charset="0"/>
              </a:rPr>
              <a:t>“Pardon </a:t>
            </a:r>
            <a:r>
              <a:rPr lang="en-US" sz="4000" dirty="0">
                <a:latin typeface="Gabriola" pitchFamily="82" charset="0"/>
              </a:rPr>
              <a:t>me, Sakyamuni Buddha, it seems that you </a:t>
            </a:r>
            <a:r>
              <a:rPr lang="en-US" sz="4000" dirty="0" smtClean="0">
                <a:latin typeface="Gabriola" pitchFamily="82" charset="0"/>
              </a:rPr>
              <a:t>are taking </a:t>
            </a:r>
            <a:r>
              <a:rPr lang="en-US" sz="4000" dirty="0">
                <a:latin typeface="Gabriola" pitchFamily="82" charset="0"/>
              </a:rPr>
              <a:t>the wrong </a:t>
            </a:r>
            <a:r>
              <a:rPr lang="en-US" sz="4000" dirty="0" smtClean="0">
                <a:latin typeface="Gabriola" pitchFamily="82" charset="0"/>
              </a:rPr>
              <a:t>path,” said one of the Buddha’s disciples. “This </a:t>
            </a:r>
            <a:r>
              <a:rPr lang="en-US" sz="4000" dirty="0">
                <a:latin typeface="Gabriola" pitchFamily="82" charset="0"/>
              </a:rPr>
              <a:t>path leads to a village of extremely poor people. After the recent famine, some people have starved to death. In such a poverty-stricken village, I doubt that people are able to make offerings. If we take the other path, which leads to the town of merchants and landowners, there will be more </a:t>
            </a:r>
            <a:r>
              <a:rPr lang="en-US" sz="4400" dirty="0">
                <a:latin typeface="Gabriola" pitchFamily="82" charset="0"/>
              </a:rPr>
              <a:t>people</a:t>
            </a:r>
            <a:r>
              <a:rPr lang="en-US" sz="4000" dirty="0">
                <a:latin typeface="Gabriola" pitchFamily="82" charset="0"/>
              </a:rPr>
              <a:t> willing and able to give</a:t>
            </a:r>
            <a:r>
              <a:rPr lang="en-US" sz="4000" dirty="0" smtClean="0">
                <a:latin typeface="Gabriola" pitchFamily="82" charset="0"/>
              </a:rPr>
              <a:t>.”</a:t>
            </a:r>
            <a:endParaRPr lang="en-US" sz="4000" dirty="0">
              <a:latin typeface="Gabriola" pitchFamily="8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2371</TotalTime>
  <Words>1811</Words>
  <Application>Microsoft Office PowerPoint</Application>
  <PresentationFormat>On-screen Show (4:3)</PresentationFormat>
  <Paragraphs>129</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Oriel</vt:lpstr>
      <vt:lpstr> By making others happy, I become happy </vt:lpstr>
      <vt:lpstr>The spirit of Buddhism is  benefiting others, benefitting myself </vt:lpstr>
      <vt:lpstr>Slide 3</vt:lpstr>
      <vt:lpstr>Jiri Rita is the opposite of Gari Gari</vt:lpstr>
      <vt:lpstr>A Farmer must give first in order to Get</vt:lpstr>
      <vt:lpstr>Giving before we receive</vt:lpstr>
      <vt:lpstr>Slide 7</vt:lpstr>
      <vt:lpstr>Slide 8</vt:lpstr>
      <vt:lpstr>Slide 9</vt:lpstr>
      <vt:lpstr>Slide 10</vt:lpstr>
      <vt:lpstr>Slide 11</vt:lpstr>
      <vt:lpstr>Slide 12</vt:lpstr>
      <vt:lpstr>              A Dog Program in the Prison System  </vt:lpstr>
      <vt:lpstr>Slide 14</vt:lpstr>
      <vt:lpstr>Slide 15</vt:lpstr>
      <vt:lpstr>A Dog Program in the Prison System </vt:lpstr>
      <vt:lpstr>From the book Something You Forgot</vt:lpstr>
      <vt:lpstr>To practice the 6 good deeds  is to think of others</vt:lpstr>
      <vt:lpstr>The right attitude towards giving— Try to forget about three things </vt:lpstr>
      <vt:lpstr>Slide 20</vt:lpstr>
      <vt:lpstr>Charity喜捨</vt:lpstr>
      <vt:lpstr>Whom to Give to</vt:lpstr>
      <vt:lpstr>The Law of Karma is the governing Law of the Universe, taught Buddha </vt:lpstr>
      <vt:lpstr>Psychology Today: “Happiness Comes from Giving, Not Buying and Having” </vt:lpstr>
      <vt:lpstr>Slide 25</vt:lpstr>
      <vt:lpstr>Slide 26</vt:lpstr>
      <vt:lpstr>Review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costelloe</dc:creator>
  <cp:lastModifiedBy>frank costelloe</cp:lastModifiedBy>
  <cp:revision>130</cp:revision>
  <dcterms:created xsi:type="dcterms:W3CDTF">2016-06-29T08:17:50Z</dcterms:created>
  <dcterms:modified xsi:type="dcterms:W3CDTF">2016-07-25T16:28:18Z</dcterms:modified>
</cp:coreProperties>
</file>