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93" r:id="rId3"/>
    <p:sldId id="294" r:id="rId4"/>
    <p:sldId id="295" r:id="rId5"/>
    <p:sldId id="264" r:id="rId6"/>
    <p:sldId id="265" r:id="rId7"/>
    <p:sldId id="276" r:id="rId8"/>
    <p:sldId id="266" r:id="rId9"/>
    <p:sldId id="288" r:id="rId10"/>
    <p:sldId id="273" r:id="rId11"/>
    <p:sldId id="282" r:id="rId12"/>
    <p:sldId id="278" r:id="rId13"/>
    <p:sldId id="279" r:id="rId14"/>
    <p:sldId id="281" r:id="rId15"/>
    <p:sldId id="262" r:id="rId16"/>
    <p:sldId id="280" r:id="rId17"/>
    <p:sldId id="289" r:id="rId18"/>
    <p:sldId id="261" r:id="rId19"/>
    <p:sldId id="267" r:id="rId20"/>
    <p:sldId id="274" r:id="rId21"/>
    <p:sldId id="286" r:id="rId22"/>
    <p:sldId id="284" r:id="rId23"/>
    <p:sldId id="292" r:id="rId24"/>
    <p:sldId id="290" r:id="rId25"/>
    <p:sldId id="287" r:id="rId26"/>
    <p:sldId id="291" r:id="rId27"/>
    <p:sldId id="268" r:id="rId28"/>
    <p:sldId id="263" r:id="rId29"/>
    <p:sldId id="257" r:id="rId30"/>
    <p:sldId id="258" r:id="rId31"/>
    <p:sldId id="269" r:id="rId32"/>
    <p:sldId id="270" r:id="rId33"/>
    <p:sldId id="271" r:id="rId34"/>
    <p:sldId id="272" r:id="rId35"/>
    <p:sldId id="2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397"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C64D5-E1D6-4D5A-9B11-7238A0F571D3}" type="datetimeFigureOut">
              <a:rPr lang="en-US" smtClean="0"/>
              <a:pPr/>
              <a:t>4/29/2016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0DA6F-E3BF-4F84-9548-E3F4C56F6B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Keeping in mind this story</a:t>
            </a:r>
            <a:r>
              <a:rPr lang="en-US" sz="1200" baseline="0" dirty="0" smtClean="0"/>
              <a:t> </a:t>
            </a:r>
            <a:r>
              <a:rPr lang="en-US" sz="1200" dirty="0" smtClean="0"/>
              <a:t>in the next video</a:t>
            </a:r>
            <a:endParaRPr lang="en-US" dirty="0"/>
          </a:p>
        </p:txBody>
      </p:sp>
      <p:sp>
        <p:nvSpPr>
          <p:cNvPr id="4" name="Slide Number Placeholder 3"/>
          <p:cNvSpPr>
            <a:spLocks noGrp="1"/>
          </p:cNvSpPr>
          <p:nvPr>
            <p:ph type="sldNum" sz="quarter" idx="10"/>
          </p:nvPr>
        </p:nvSpPr>
        <p:spPr/>
        <p:txBody>
          <a:bodyPr/>
          <a:lstStyle/>
          <a:p>
            <a:fld id="{55E0DA6F-E3BF-4F84-9548-E3F4C56F6B01}"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D16655C-A386-49D7-AF16-5B3C0D6722D9}" type="datetimeFigureOut">
              <a:rPr lang="en-US" smtClean="0"/>
              <a:pPr/>
              <a:t>4/29/2016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906F0BF-D8E6-45EC-8E44-5E677AE19E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16655C-A386-49D7-AF16-5B3C0D6722D9}"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F0BF-D8E6-45EC-8E44-5E677AE19E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16655C-A386-49D7-AF16-5B3C0D6722D9}"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F0BF-D8E6-45EC-8E44-5E677AE19E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D16655C-A386-49D7-AF16-5B3C0D6722D9}" type="datetimeFigureOut">
              <a:rPr lang="en-US" smtClean="0"/>
              <a:pPr/>
              <a:t>4/29/2016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906F0BF-D8E6-45EC-8E44-5E677AE19E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0D16655C-A386-49D7-AF16-5B3C0D6722D9}" type="datetimeFigureOut">
              <a:rPr lang="en-US" smtClean="0"/>
              <a:pPr/>
              <a:t>4/29/2016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906F0BF-D8E6-45EC-8E44-5E677AE19EEE}"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D16655C-A386-49D7-AF16-5B3C0D6722D9}" type="datetimeFigureOut">
              <a:rPr lang="en-US" smtClean="0"/>
              <a:pPr/>
              <a:t>4/29/2016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906F0BF-D8E6-45EC-8E44-5E677AE19E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D16655C-A386-49D7-AF16-5B3C0D6722D9}" type="datetimeFigureOut">
              <a:rPr lang="en-US" smtClean="0"/>
              <a:pPr/>
              <a:t>4/29/2016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906F0BF-D8E6-45EC-8E44-5E677AE19E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16655C-A386-49D7-AF16-5B3C0D6722D9}" type="datetimeFigureOut">
              <a:rPr lang="en-US" smtClean="0"/>
              <a:pPr/>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06F0BF-D8E6-45EC-8E44-5E677AE19E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D16655C-A386-49D7-AF16-5B3C0D6722D9}" type="datetimeFigureOut">
              <a:rPr lang="en-US" smtClean="0"/>
              <a:pPr/>
              <a:t>4/29/2016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906F0BF-D8E6-45EC-8E44-5E677AE19E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D16655C-A386-49D7-AF16-5B3C0D6722D9}" type="datetimeFigureOut">
              <a:rPr lang="en-US" smtClean="0"/>
              <a:pPr/>
              <a:t>4/29/2016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906F0BF-D8E6-45EC-8E44-5E677AE19E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D16655C-A386-49D7-AF16-5B3C0D6722D9}" type="datetimeFigureOut">
              <a:rPr lang="en-US" smtClean="0"/>
              <a:pPr/>
              <a:t>4/29/2016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906F0BF-D8E6-45EC-8E44-5E677AE19E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D16655C-A386-49D7-AF16-5B3C0D6722D9}" type="datetimeFigureOut">
              <a:rPr lang="en-US" smtClean="0"/>
              <a:pPr/>
              <a:t>4/29/2016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906F0BF-D8E6-45EC-8E44-5E677AE19EE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video" Target="file:///C:\Users\PC\Videos\Teachings\The%20Importance%20of%20Kindness.mp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PC\Videos\Teachings\LONELY%20HOMELESS%20MAN.mp4"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PC\Videos\Teachings\Masaru%20Emoto's%20Rice%20Experiment.mp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PC\Videos\Teachings\Kindness%20Mercedes%20driver.mp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PC\Videos\Teachings\REAL%20LIFE%20HEROES%20-%202016.mp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b="1" dirty="0" smtClean="0"/>
              <a:t>Kindness/Generosity</a:t>
            </a:r>
            <a:r>
              <a:rPr lang="en-US" dirty="0" smtClean="0"/>
              <a:t>	</a:t>
            </a:r>
            <a:endParaRPr lang="en-US" dirty="0"/>
          </a:p>
        </p:txBody>
      </p:sp>
      <p:sp>
        <p:nvSpPr>
          <p:cNvPr id="3" name="Subtitle 2"/>
          <p:cNvSpPr>
            <a:spLocks noGrp="1"/>
          </p:cNvSpPr>
          <p:nvPr>
            <p:ph type="subTitle" idx="1"/>
          </p:nvPr>
        </p:nvSpPr>
        <p:spPr/>
        <p:txBody>
          <a:bodyPr/>
          <a:lstStyle/>
          <a:p>
            <a:r>
              <a:rPr lang="en-US" dirty="0" smtClean="0"/>
              <a:t># 1 of the Six </a:t>
            </a:r>
            <a:r>
              <a:rPr lang="en-US" dirty="0" err="1" smtClean="0"/>
              <a:t>Paramitas</a:t>
            </a:r>
            <a:r>
              <a:rPr lang="en-US" dirty="0" smtClean="0"/>
              <a:t> (Good Deeds</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 lesson in “not doing”</a:t>
            </a:r>
            <a:endParaRPr lang="en-US" dirty="0"/>
          </a:p>
        </p:txBody>
      </p:sp>
      <p:pic>
        <p:nvPicPr>
          <p:cNvPr id="4" name="The Importance of Kindness.mp4">
            <a:hlinkClick r:id="" action="ppaction://media"/>
          </p:cNvPr>
          <p:cNvPicPr>
            <a:picLocks noGrp="1" noRot="1" noChangeAspect="1"/>
          </p:cNvPicPr>
          <p:nvPr>
            <p:ph idx="4294967295"/>
            <a:videoFile r:link="rId1"/>
          </p:nvPr>
        </p:nvPicPr>
        <p:blipFill>
          <a:blip r:embed="rId3"/>
          <a:stretch>
            <a:fillRect/>
          </a:stretch>
        </p:blipFill>
        <p:spPr>
          <a:xfrm>
            <a:off x="990600" y="1371600"/>
            <a:ext cx="7397750" cy="5334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t>
            </a:r>
            <a:r>
              <a:rPr lang="en-US" sz="4400" dirty="0" smtClean="0"/>
              <a:t>How can we be prepared to avoid regrets? </a:t>
            </a:r>
            <a:r>
              <a:rPr lang="en-US" dirty="0" smtClean="0"/>
              <a:t/>
            </a:r>
            <a:br>
              <a:rPr lang="en-US" dirty="0" smtClean="0"/>
            </a:br>
            <a:endParaRPr lang="en-US" dirty="0"/>
          </a:p>
        </p:txBody>
      </p:sp>
      <p:sp>
        <p:nvSpPr>
          <p:cNvPr id="3" name="Content Placeholder 2"/>
          <p:cNvSpPr>
            <a:spLocks noGrp="1"/>
          </p:cNvSpPr>
          <p:nvPr>
            <p:ph sz="half" idx="1"/>
          </p:nvPr>
        </p:nvSpPr>
        <p:spPr>
          <a:xfrm>
            <a:off x="228600" y="1752600"/>
            <a:ext cx="3886200" cy="5105400"/>
          </a:xfrm>
        </p:spPr>
        <p:txBody>
          <a:bodyPr>
            <a:normAutofit fontScale="70000" lnSpcReduction="20000"/>
          </a:bodyPr>
          <a:lstStyle/>
          <a:p>
            <a:pPr>
              <a:buNone/>
            </a:pPr>
            <a:endParaRPr lang="en-US" dirty="0" smtClean="0"/>
          </a:p>
          <a:p>
            <a:pPr algn="ctr">
              <a:buNone/>
            </a:pPr>
            <a:r>
              <a:rPr lang="en-US" sz="5400" dirty="0" smtClean="0">
                <a:solidFill>
                  <a:schemeClr val="accent2">
                    <a:lumMod val="60000"/>
                    <a:lumOff val="40000"/>
                  </a:schemeClr>
                </a:solidFill>
              </a:rPr>
              <a:t>  Learning about the law of cause and effect, the universal truth, the law that governs our destiny.</a:t>
            </a:r>
            <a:endParaRPr lang="en-US" sz="5400" dirty="0">
              <a:solidFill>
                <a:schemeClr val="accent2">
                  <a:lumMod val="60000"/>
                  <a:lumOff val="40000"/>
                </a:schemeClr>
              </a:solidFill>
            </a:endParaRPr>
          </a:p>
        </p:txBody>
      </p:sp>
      <p:sp>
        <p:nvSpPr>
          <p:cNvPr id="4" name="Content Placeholder 3"/>
          <p:cNvSpPr>
            <a:spLocks noGrp="1"/>
          </p:cNvSpPr>
          <p:nvPr>
            <p:ph sz="half" idx="2"/>
          </p:nvPr>
        </p:nvSpPr>
        <p:spPr>
          <a:xfrm>
            <a:off x="4648200" y="1524001"/>
            <a:ext cx="4267200" cy="5181600"/>
          </a:xfrm>
        </p:spPr>
        <p:txBody>
          <a:bodyPr>
            <a:normAutofit fontScale="70000" lnSpcReduction="20000"/>
          </a:bodyPr>
          <a:lstStyle/>
          <a:p>
            <a:pPr>
              <a:buNone/>
            </a:pPr>
            <a:endParaRPr lang="en-US" sz="4400" dirty="0" smtClean="0"/>
          </a:p>
          <a:p>
            <a:pPr>
              <a:buNone/>
            </a:pPr>
            <a:r>
              <a:rPr lang="en-US" sz="6900" dirty="0" smtClean="0">
                <a:solidFill>
                  <a:schemeClr val="accent2">
                    <a:lumMod val="60000"/>
                    <a:lumOff val="40000"/>
                  </a:schemeClr>
                </a:solidFill>
              </a:rPr>
              <a:t>“The law of sowing and reaping is the law of laws” </a:t>
            </a:r>
            <a:r>
              <a:rPr lang="en-US" sz="4000" dirty="0" smtClean="0"/>
              <a:t>said Ralph Waldo Emerson (1803 -82)</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23327615c963700ab9db354c084f653.jpg"/>
          <p:cNvPicPr>
            <a:picLocks noGrp="1" noChangeAspect="1"/>
          </p:cNvPicPr>
          <p:nvPr>
            <p:ph sz="half" idx="4294967295"/>
          </p:nvPr>
        </p:nvPicPr>
        <p:blipFill>
          <a:blip r:embed="rId2"/>
          <a:stretch>
            <a:fillRect/>
          </a:stretch>
        </p:blipFill>
        <p:spPr>
          <a:xfrm>
            <a:off x="4876800" y="1905000"/>
            <a:ext cx="4267200" cy="4953000"/>
          </a:xfrm>
        </p:spPr>
      </p:pic>
      <p:pic>
        <p:nvPicPr>
          <p:cNvPr id="8" name="Content Placeholder 7" descr="featured.jpg"/>
          <p:cNvPicPr>
            <a:picLocks noGrp="1" noChangeAspect="1"/>
          </p:cNvPicPr>
          <p:nvPr>
            <p:ph sz="half" idx="4294967295"/>
          </p:nvPr>
        </p:nvPicPr>
        <p:blipFill>
          <a:blip r:embed="rId3"/>
          <a:stretch>
            <a:fillRect/>
          </a:stretch>
        </p:blipFill>
        <p:spPr>
          <a:xfrm>
            <a:off x="0" y="152400"/>
            <a:ext cx="4487863" cy="5181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Why is it said that karma is like a boomerang?</a:t>
            </a:r>
            <a:endParaRPr lang="en-US" dirty="0"/>
          </a:p>
        </p:txBody>
      </p:sp>
      <p:pic>
        <p:nvPicPr>
          <p:cNvPr id="9" name="Content Placeholder 8" descr="boomerang.jpg"/>
          <p:cNvPicPr>
            <a:picLocks noGrp="1" noChangeAspect="1"/>
          </p:cNvPicPr>
          <p:nvPr>
            <p:ph sz="half" idx="1"/>
          </p:nvPr>
        </p:nvPicPr>
        <p:blipFill>
          <a:blip r:embed="rId2"/>
          <a:stretch>
            <a:fillRect/>
          </a:stretch>
        </p:blipFill>
        <p:spPr>
          <a:xfrm>
            <a:off x="457200" y="2057400"/>
            <a:ext cx="3505200" cy="4114800"/>
          </a:xfrm>
        </p:spPr>
      </p:pic>
      <p:sp>
        <p:nvSpPr>
          <p:cNvPr id="10" name="Content Placeholder 9"/>
          <p:cNvSpPr>
            <a:spLocks noGrp="1"/>
          </p:cNvSpPr>
          <p:nvPr>
            <p:ph sz="half" idx="2"/>
          </p:nvPr>
        </p:nvSpPr>
        <p:spPr>
          <a:xfrm>
            <a:off x="4038600" y="1981200"/>
            <a:ext cx="4648200" cy="4648200"/>
          </a:xfrm>
        </p:spPr>
        <p:txBody>
          <a:bodyPr>
            <a:noAutofit/>
          </a:bodyPr>
          <a:lstStyle/>
          <a:p>
            <a:r>
              <a:rPr lang="en-US" sz="3200" dirty="0" smtClean="0"/>
              <a:t>A boomerang comes back to the person who throws it out.</a:t>
            </a:r>
          </a:p>
          <a:p>
            <a:r>
              <a:rPr lang="en-US" sz="3200" dirty="0" smtClean="0"/>
              <a:t> It comes back in a </a:t>
            </a:r>
            <a:r>
              <a:rPr lang="en-US" sz="4000" dirty="0" smtClean="0"/>
              <a:t>circle.</a:t>
            </a:r>
          </a:p>
          <a:p>
            <a:r>
              <a:rPr lang="en-US" sz="3600" dirty="0" smtClean="0"/>
              <a:t>Nature is cyclical</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2" descr="planets2.jpg"/>
          <p:cNvPicPr>
            <a:picLocks noChangeAspect="1"/>
          </p:cNvPicPr>
          <p:nvPr/>
        </p:nvPicPr>
        <p:blipFill>
          <a:blip r:embed="rId2"/>
          <a:stretch>
            <a:fillRect/>
          </a:stretch>
        </p:blipFill>
        <p:spPr>
          <a:xfrm>
            <a:off x="304800" y="3886200"/>
            <a:ext cx="3256289" cy="2667000"/>
          </a:xfrm>
          <a:prstGeom prst="rect">
            <a:avLst/>
          </a:prstGeom>
        </p:spPr>
      </p:pic>
      <p:pic>
        <p:nvPicPr>
          <p:cNvPr id="8" name="Content Placeholder 8" descr="Phases of moon.jpg"/>
          <p:cNvPicPr>
            <a:picLocks noChangeAspect="1"/>
          </p:cNvPicPr>
          <p:nvPr/>
        </p:nvPicPr>
        <p:blipFill>
          <a:blip r:embed="rId3"/>
          <a:stretch>
            <a:fillRect/>
          </a:stretch>
        </p:blipFill>
        <p:spPr>
          <a:xfrm>
            <a:off x="3810000" y="3200400"/>
            <a:ext cx="5072971" cy="4008280"/>
          </a:xfrm>
          <a:prstGeom prst="rect">
            <a:avLst/>
          </a:prstGeom>
        </p:spPr>
      </p:pic>
      <p:pic>
        <p:nvPicPr>
          <p:cNvPr id="2050" name="Picture 2" descr="http://www.katesnussman.com/blog/images/birds-nest.jpg"/>
          <p:cNvPicPr>
            <a:picLocks noChangeAspect="1" noChangeArrowheads="1"/>
          </p:cNvPicPr>
          <p:nvPr/>
        </p:nvPicPr>
        <p:blipFill>
          <a:blip r:embed="rId4"/>
          <a:srcRect/>
          <a:stretch>
            <a:fillRect/>
          </a:stretch>
        </p:blipFill>
        <p:spPr bwMode="auto">
          <a:xfrm>
            <a:off x="0" y="152400"/>
            <a:ext cx="4171950" cy="3335998"/>
          </a:xfrm>
          <a:prstGeom prst="rect">
            <a:avLst/>
          </a:prstGeom>
          <a:noFill/>
        </p:spPr>
      </p:pic>
      <p:pic>
        <p:nvPicPr>
          <p:cNvPr id="2051" name="Picture 3" descr="C:\Users\PC\Pictures\Buddhism\expanding universe.jpeg"/>
          <p:cNvPicPr>
            <a:picLocks noChangeAspect="1" noChangeArrowheads="1"/>
          </p:cNvPicPr>
          <p:nvPr/>
        </p:nvPicPr>
        <p:blipFill>
          <a:blip r:embed="rId5"/>
          <a:srcRect/>
          <a:stretch>
            <a:fillRect/>
          </a:stretch>
        </p:blipFill>
        <p:spPr bwMode="auto">
          <a:xfrm>
            <a:off x="4572000" y="0"/>
            <a:ext cx="4191000" cy="3505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normAutofit fontScale="92500"/>
          </a:bodyPr>
          <a:lstStyle/>
          <a:p>
            <a:r>
              <a:rPr lang="en-US" b="1" dirty="0" smtClean="0"/>
              <a:t>Black Elk Oglala Sioux Holy Man 1863-1950</a:t>
            </a:r>
          </a:p>
          <a:p>
            <a:pPr>
              <a:buNone/>
            </a:pPr>
            <a:r>
              <a:rPr lang="en-US" b="1" dirty="0" smtClean="0"/>
              <a:t>“You have noticed that everything an Indian does is in a circle, and that is because the Power of the World always works in circles, and everything tries to be round..... The Sky is round, and I have heard that the earth is round like a ball, and so are all the stars. The wind, in its greatest power, whirls. Birds make their nest in circles, for theirs is the same religion as ours....Even the seasons form a great circle in their changing, and always come back again to where they were. The life of a man is a circle from childhood to childhood, and so it is in everything where power moves.”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Buddhism teaches about </a:t>
            </a:r>
            <a:br>
              <a:rPr lang="en-US" dirty="0" smtClean="0"/>
            </a:br>
            <a:r>
              <a:rPr lang="en-US" dirty="0" smtClean="0"/>
              <a:t>the “</a:t>
            </a:r>
            <a:r>
              <a:rPr lang="en-US" b="1" dirty="0" smtClean="0"/>
              <a:t>6 Good Deeds”</a:t>
            </a:r>
            <a:endParaRPr lang="en-US" b="1" dirty="0"/>
          </a:p>
        </p:txBody>
      </p:sp>
      <p:sp>
        <p:nvSpPr>
          <p:cNvPr id="3" name="Content Placeholder 2"/>
          <p:cNvSpPr>
            <a:spLocks noGrp="1"/>
          </p:cNvSpPr>
          <p:nvPr>
            <p:ph idx="1"/>
          </p:nvPr>
        </p:nvSpPr>
        <p:spPr>
          <a:xfrm>
            <a:off x="457200" y="1752600"/>
            <a:ext cx="8229600" cy="4754563"/>
          </a:xfrm>
        </p:spPr>
        <p:txBody>
          <a:bodyPr>
            <a:noAutofit/>
          </a:bodyPr>
          <a:lstStyle/>
          <a:p>
            <a:pPr marL="514350" indent="-514350">
              <a:buFont typeface="+mj-lt"/>
              <a:buAutoNum type="arabicPeriod"/>
            </a:pPr>
            <a:r>
              <a:rPr lang="en-US" sz="4400" b="1" dirty="0" smtClean="0">
                <a:solidFill>
                  <a:schemeClr val="bg1"/>
                </a:solidFill>
              </a:rPr>
              <a:t>Kindness/Generosity</a:t>
            </a:r>
          </a:p>
          <a:p>
            <a:pPr marL="514350" indent="-514350">
              <a:buFont typeface="+mj-lt"/>
              <a:buAutoNum type="arabicPeriod"/>
            </a:pPr>
            <a:r>
              <a:rPr lang="en-US" sz="4400" dirty="0" smtClean="0">
                <a:solidFill>
                  <a:schemeClr val="accent4">
                    <a:lumMod val="60000"/>
                    <a:lumOff val="40000"/>
                  </a:schemeClr>
                </a:solidFill>
              </a:rPr>
              <a:t>Keeping a promise</a:t>
            </a:r>
          </a:p>
          <a:p>
            <a:pPr marL="514350" indent="-514350">
              <a:buFont typeface="+mj-lt"/>
              <a:buAutoNum type="arabicPeriod"/>
            </a:pPr>
            <a:r>
              <a:rPr lang="en-US" sz="4400" dirty="0" smtClean="0">
                <a:solidFill>
                  <a:schemeClr val="accent4">
                    <a:lumMod val="60000"/>
                    <a:lumOff val="40000"/>
                  </a:schemeClr>
                </a:solidFill>
              </a:rPr>
              <a:t>Patience</a:t>
            </a:r>
          </a:p>
          <a:p>
            <a:pPr marL="514350" indent="-514350">
              <a:buFont typeface="+mj-lt"/>
              <a:buAutoNum type="arabicPeriod"/>
            </a:pPr>
            <a:r>
              <a:rPr lang="en-US" sz="4400" dirty="0" smtClean="0">
                <a:solidFill>
                  <a:schemeClr val="accent4">
                    <a:lumMod val="60000"/>
                    <a:lumOff val="40000"/>
                  </a:schemeClr>
                </a:solidFill>
              </a:rPr>
              <a:t>Making Effort</a:t>
            </a:r>
          </a:p>
          <a:p>
            <a:pPr marL="514350" indent="-514350">
              <a:buFont typeface="+mj-lt"/>
              <a:buAutoNum type="arabicPeriod"/>
            </a:pPr>
            <a:r>
              <a:rPr lang="en-US" sz="4400" dirty="0" smtClean="0">
                <a:solidFill>
                  <a:schemeClr val="accent4">
                    <a:lumMod val="60000"/>
                    <a:lumOff val="40000"/>
                  </a:schemeClr>
                </a:solidFill>
              </a:rPr>
              <a:t>Self-reflection</a:t>
            </a:r>
          </a:p>
          <a:p>
            <a:pPr marL="514350" indent="-514350">
              <a:buFont typeface="+mj-lt"/>
              <a:buAutoNum type="arabicPeriod"/>
            </a:pPr>
            <a:r>
              <a:rPr lang="en-US" sz="4400" dirty="0" smtClean="0">
                <a:solidFill>
                  <a:schemeClr val="accent4">
                    <a:lumMod val="60000"/>
                    <a:lumOff val="40000"/>
                  </a:schemeClr>
                </a:solidFill>
              </a:rPr>
              <a:t>Self-improvement/Wisdom</a:t>
            </a:r>
            <a:endParaRPr lang="en-US" sz="4400" dirty="0">
              <a:solidFill>
                <a:schemeClr val="accent4">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Pictures\Buddhism\img048.jpg"/>
          <p:cNvPicPr>
            <a:picLocks noChangeAspect="1" noChangeArrowheads="1"/>
          </p:cNvPicPr>
          <p:nvPr/>
        </p:nvPicPr>
        <p:blipFill>
          <a:blip r:embed="rId2" cstate="print"/>
          <a:srcRect/>
          <a:stretch>
            <a:fillRect/>
          </a:stretch>
        </p:blipFill>
        <p:spPr bwMode="auto">
          <a:xfrm>
            <a:off x="44122" y="152401"/>
            <a:ext cx="9054171" cy="6553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92500" lnSpcReduction="10000"/>
          </a:bodyPr>
          <a:lstStyle/>
          <a:p>
            <a:pPr>
              <a:buNone/>
            </a:pPr>
            <a:r>
              <a:rPr lang="en-US" b="1" dirty="0" smtClean="0"/>
              <a:t>Chief </a:t>
            </a:r>
            <a:r>
              <a:rPr lang="en-US" b="1" dirty="0" err="1" smtClean="0"/>
              <a:t>Maquinna</a:t>
            </a:r>
            <a:r>
              <a:rPr lang="en-US" b="1" dirty="0" smtClean="0"/>
              <a:t>, Nootka </a:t>
            </a:r>
            <a:r>
              <a:rPr lang="en-US" sz="2800" b="1" dirty="0" smtClean="0"/>
              <a:t>(Native American tribe)</a:t>
            </a:r>
          </a:p>
          <a:p>
            <a:pPr>
              <a:buNone/>
            </a:pPr>
            <a:endParaRPr lang="en-US" sz="1200" b="1" dirty="0" smtClean="0"/>
          </a:p>
          <a:p>
            <a:pPr>
              <a:buNone/>
            </a:pPr>
            <a:r>
              <a:rPr lang="en-US" sz="3600" b="1" dirty="0" smtClean="0"/>
              <a:t>"Once I was in Victoria, and I saw a very large house. They told me it was a bank and that the white men place their money there to be taken care of, and that by and by they got it back with interest. We are Indians and we have no such bank; but when we have plenty of money or blankets, we give them away to other chiefs and people, and by and by they return them with interest, and our hearts feel good. Our way of giving is our bank."</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506"/>
          </a:xfrm>
        </p:spPr>
        <p:txBody>
          <a:bodyPr/>
          <a:lstStyle/>
          <a:p>
            <a:pPr algn="ctr"/>
            <a:r>
              <a:rPr lang="en-US" b="1" dirty="0" smtClean="0"/>
              <a:t>“By giving, I receive”</a:t>
            </a:r>
            <a:endParaRPr lang="en-US" b="1" dirty="0"/>
          </a:p>
        </p:txBody>
      </p:sp>
      <p:sp>
        <p:nvSpPr>
          <p:cNvPr id="3" name="Content Placeholder 2"/>
          <p:cNvSpPr>
            <a:spLocks noGrp="1"/>
          </p:cNvSpPr>
          <p:nvPr>
            <p:ph idx="1"/>
          </p:nvPr>
        </p:nvSpPr>
        <p:spPr>
          <a:xfrm>
            <a:off x="457200" y="1295400"/>
            <a:ext cx="8229600" cy="5257800"/>
          </a:xfrm>
        </p:spPr>
        <p:txBody>
          <a:bodyPr>
            <a:normAutofit fontScale="92500"/>
          </a:bodyPr>
          <a:lstStyle/>
          <a:p>
            <a:r>
              <a:rPr lang="en-US" sz="4000" dirty="0" smtClean="0"/>
              <a:t>This is the spirit of Mahayana Buddhism</a:t>
            </a:r>
          </a:p>
          <a:p>
            <a:r>
              <a:rPr lang="en-US" sz="4000" dirty="0" smtClean="0"/>
              <a:t>“</a:t>
            </a:r>
            <a:r>
              <a:rPr lang="en-US" sz="4000" dirty="0" err="1" smtClean="0"/>
              <a:t>Jiri</a:t>
            </a:r>
            <a:r>
              <a:rPr lang="en-US" sz="4000" dirty="0" smtClean="0"/>
              <a:t> Rita”: “By giving to other, I make my self happy.” It’s putting other’s happiness first.</a:t>
            </a:r>
          </a:p>
          <a:p>
            <a:r>
              <a:rPr lang="en-US" sz="4000" dirty="0" smtClean="0"/>
              <a:t>Opposite of </a:t>
            </a:r>
            <a:r>
              <a:rPr lang="en-US" sz="4000" dirty="0" err="1" smtClean="0"/>
              <a:t>Hinayana</a:t>
            </a:r>
            <a:r>
              <a:rPr lang="en-US" sz="4000" dirty="0" smtClean="0"/>
              <a:t> Buddhism:</a:t>
            </a:r>
          </a:p>
          <a:p>
            <a:r>
              <a:rPr lang="en-US" sz="4000" dirty="0" err="1" smtClean="0"/>
              <a:t>Gari</a:t>
            </a:r>
            <a:r>
              <a:rPr lang="en-US" sz="4000" dirty="0" smtClean="0"/>
              <a:t> </a:t>
            </a:r>
            <a:r>
              <a:rPr lang="en-US" sz="4000" dirty="0" err="1" smtClean="0"/>
              <a:t>gari</a:t>
            </a:r>
            <a:r>
              <a:rPr lang="en-US" sz="4000" dirty="0" smtClean="0"/>
              <a:t>: “for my benefit only.” It’s putting my happiness first.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categories of Giving	</a:t>
            </a:r>
            <a:endParaRPr lang="en-US" dirty="0"/>
          </a:p>
        </p:txBody>
      </p:sp>
      <p:sp>
        <p:nvSpPr>
          <p:cNvPr id="3" name="Content Placeholder 2"/>
          <p:cNvSpPr>
            <a:spLocks noGrp="1"/>
          </p:cNvSpPr>
          <p:nvPr>
            <p:ph idx="1"/>
          </p:nvPr>
        </p:nvSpPr>
        <p:spPr/>
        <p:txBody>
          <a:bodyPr>
            <a:normAutofit/>
          </a:bodyPr>
          <a:lstStyle/>
          <a:p>
            <a:r>
              <a:rPr lang="en-US" sz="7200" dirty="0" smtClean="0"/>
              <a:t>Materials: </a:t>
            </a:r>
            <a:r>
              <a:rPr lang="en-US" sz="4400" dirty="0" smtClean="0"/>
              <a:t>money, donating clothes, food etc. </a:t>
            </a:r>
            <a:r>
              <a:rPr lang="en-US" sz="3200" dirty="0" smtClean="0"/>
              <a:t>Also 7 Kinds of non material giving.</a:t>
            </a:r>
          </a:p>
          <a:p>
            <a:r>
              <a:rPr lang="en-US" sz="7200" dirty="0" smtClean="0"/>
              <a:t>Buddhism</a:t>
            </a:r>
            <a:endParaRPr lang="en-US" sz="7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Please watch and write your thoughts</a:t>
            </a:r>
            <a:endParaRPr lang="en-US" dirty="0"/>
          </a:p>
        </p:txBody>
      </p:sp>
      <p:pic>
        <p:nvPicPr>
          <p:cNvPr id="4" name="LONELY HOMELESS MAN.mp4">
            <a:hlinkClick r:id="" action="ppaction://media"/>
          </p:cNvPr>
          <p:cNvPicPr>
            <a:picLocks noGrp="1" noRot="1" noChangeAspect="1"/>
          </p:cNvPicPr>
          <p:nvPr>
            <p:ph idx="1"/>
            <a:videoFile r:link="rId1"/>
          </p:nvPr>
        </p:nvPicPr>
        <p:blipFill>
          <a:blip r:embed="rId3"/>
          <a:stretch>
            <a:fillRect/>
          </a:stretch>
        </p:blipFill>
        <p:spPr>
          <a:xfrm>
            <a:off x="609600" y="1768475"/>
            <a:ext cx="8153400" cy="50863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400" y="274638"/>
            <a:ext cx="8839200" cy="1143000"/>
          </a:xfrm>
        </p:spPr>
        <p:txBody>
          <a:bodyPr>
            <a:normAutofit/>
          </a:bodyPr>
          <a:lstStyle/>
          <a:p>
            <a:pPr algn="ctr"/>
            <a:r>
              <a:rPr lang="en-US" sz="3600" dirty="0" smtClean="0"/>
              <a:t>If there is no “cause” there is no result</a:t>
            </a:r>
            <a:endParaRPr lang="en-US" sz="3600" dirty="0"/>
          </a:p>
        </p:txBody>
      </p:sp>
      <p:pic>
        <p:nvPicPr>
          <p:cNvPr id="41986" name="Picture 2" descr="C:\Users\PC\Pictures\1012560365-Best-English-Inspirational-Quotes-of-Albert-Einstein-The-world-will-not-be-destroyed-by-those-who-do-evil-Quotes-of-Albert-Einstein.jpg"/>
          <p:cNvPicPr>
            <a:picLocks noGrp="1" noChangeAspect="1" noChangeArrowheads="1"/>
          </p:cNvPicPr>
          <p:nvPr>
            <p:ph sz="half" idx="1"/>
          </p:nvPr>
        </p:nvPicPr>
        <p:blipFill>
          <a:blip r:embed="rId2"/>
          <a:stretch>
            <a:fillRect/>
          </a:stretch>
        </p:blipFill>
        <p:spPr bwMode="auto">
          <a:xfrm>
            <a:off x="319912" y="1676401"/>
            <a:ext cx="4175888" cy="4648200"/>
          </a:xfrm>
          <a:prstGeom prst="rect">
            <a:avLst/>
          </a:prstGeom>
          <a:noFill/>
        </p:spPr>
      </p:pic>
      <p:sp>
        <p:nvSpPr>
          <p:cNvPr id="11" name="Rectangle 10"/>
          <p:cNvSpPr/>
          <p:nvPr/>
        </p:nvSpPr>
        <p:spPr>
          <a:xfrm>
            <a:off x="4724400" y="1600200"/>
            <a:ext cx="4038600" cy="4524315"/>
          </a:xfrm>
          <a:prstGeom prst="rect">
            <a:avLst/>
          </a:prstGeom>
        </p:spPr>
        <p:txBody>
          <a:bodyPr wrap="square">
            <a:spAutoFit/>
          </a:bodyPr>
          <a:lstStyle/>
          <a:p>
            <a:r>
              <a:rPr lang="en-US" sz="4800" dirty="0" smtClean="0"/>
              <a:t>“Seeds planted will surely grow. </a:t>
            </a:r>
          </a:p>
          <a:p>
            <a:r>
              <a:rPr lang="en-US" sz="4800" dirty="0" smtClean="0"/>
              <a:t>Seeds not planted, will never grow.”</a:t>
            </a:r>
            <a:endParaRPr lang="en-US" sz="4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524000"/>
          </a:xfrm>
        </p:spPr>
        <p:txBody>
          <a:bodyPr>
            <a:noAutofit/>
          </a:bodyPr>
          <a:lstStyle/>
          <a:p>
            <a:r>
              <a:rPr lang="en-US" sz="2800" dirty="0" smtClean="0"/>
              <a:t>Dr. </a:t>
            </a:r>
            <a:r>
              <a:rPr lang="en-US" sz="2800" dirty="0" err="1" smtClean="0"/>
              <a:t>Emoto</a:t>
            </a:r>
            <a:r>
              <a:rPr lang="en-US" sz="2800" dirty="0" smtClean="0"/>
              <a:t> and “kindness” study on water: </a:t>
            </a:r>
            <a:br>
              <a:rPr lang="en-US" sz="2800" dirty="0" smtClean="0"/>
            </a:br>
            <a:r>
              <a:rPr lang="en-US" sz="2800" dirty="0" smtClean="0"/>
              <a:t>“Indifference does the greatest harm”</a:t>
            </a:r>
            <a:endParaRPr lang="en-US" sz="2800" dirty="0"/>
          </a:p>
        </p:txBody>
      </p:sp>
      <p:pic>
        <p:nvPicPr>
          <p:cNvPr id="4" name="Masaru Emoto's Rice Experiment.mp4">
            <a:hlinkClick r:id="" action="ppaction://media"/>
          </p:cNvPr>
          <p:cNvPicPr>
            <a:picLocks noGrp="1" noRot="1" noChangeAspect="1"/>
          </p:cNvPicPr>
          <p:nvPr>
            <p:ph idx="1"/>
            <a:videoFile r:link="rId1"/>
          </p:nvPr>
        </p:nvPicPr>
        <p:blipFill>
          <a:blip r:embed="rId3"/>
          <a:stretch>
            <a:fillRect/>
          </a:stretch>
        </p:blipFill>
        <p:spPr>
          <a:xfrm>
            <a:off x="1219200" y="1828800"/>
            <a:ext cx="6553200" cy="49149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Secret Life of Water” by Dr. </a:t>
            </a:r>
            <a:r>
              <a:rPr lang="en-US" dirty="0" err="1" smtClean="0"/>
              <a:t>Emoto</a:t>
            </a:r>
            <a:endParaRPr lang="en-US" dirty="0"/>
          </a:p>
        </p:txBody>
      </p:sp>
      <p:sp>
        <p:nvSpPr>
          <p:cNvPr id="3" name="Content Placeholder 2"/>
          <p:cNvSpPr>
            <a:spLocks noGrp="1"/>
          </p:cNvSpPr>
          <p:nvPr>
            <p:ph idx="1"/>
          </p:nvPr>
        </p:nvSpPr>
        <p:spPr/>
        <p:txBody>
          <a:bodyPr>
            <a:noAutofit/>
          </a:bodyPr>
          <a:lstStyle/>
          <a:p>
            <a:r>
              <a:rPr lang="en-US" sz="3600" dirty="0" smtClean="0"/>
              <a:t>[water] “changes its form completely depending on the person doing the observing. Water’s reaction will differ depending on whether the heart of the observer is filled with appreciation or with anger, and this difference is reflected in the formation of the crystals.” </a:t>
            </a:r>
            <a:r>
              <a:rPr lang="en-US" sz="2000" dirty="0" smtClean="0"/>
              <a:t>(p.131)</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dirty="0" smtClean="0"/>
              <a:t>Dr. </a:t>
            </a:r>
            <a:r>
              <a:rPr lang="en-US" dirty="0" err="1" smtClean="0"/>
              <a:t>Emoto’s</a:t>
            </a:r>
            <a:r>
              <a:rPr lang="en-US" dirty="0" smtClean="0"/>
              <a:t> water crystals</a:t>
            </a:r>
            <a:endParaRPr lang="en-US" dirty="0"/>
          </a:p>
        </p:txBody>
      </p:sp>
      <p:pic>
        <p:nvPicPr>
          <p:cNvPr id="4" name="Content Placeholder 3" descr="emoto.jpg"/>
          <p:cNvPicPr>
            <a:picLocks noGrp="1" noChangeAspect="1"/>
          </p:cNvPicPr>
          <p:nvPr>
            <p:ph idx="1"/>
          </p:nvPr>
        </p:nvPicPr>
        <p:blipFill>
          <a:blip r:embed="rId2"/>
          <a:stretch>
            <a:fillRect/>
          </a:stretch>
        </p:blipFill>
        <p:spPr>
          <a:xfrm>
            <a:off x="304800" y="1219200"/>
            <a:ext cx="8534400" cy="5460716"/>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506"/>
          </a:xfrm>
        </p:spPr>
        <p:txBody>
          <a:bodyPr>
            <a:normAutofit/>
          </a:bodyPr>
          <a:lstStyle/>
          <a:p>
            <a:pPr algn="ctr"/>
            <a:r>
              <a:rPr lang="en-US" sz="4400" dirty="0" smtClean="0"/>
              <a:t>The Sincere Heart Of Giving</a:t>
            </a:r>
            <a:endParaRPr lang="en-US" sz="4400" dirty="0"/>
          </a:p>
        </p:txBody>
      </p:sp>
      <p:sp>
        <p:nvSpPr>
          <p:cNvPr id="3" name="Content Placeholder 2"/>
          <p:cNvSpPr>
            <a:spLocks noGrp="1"/>
          </p:cNvSpPr>
          <p:nvPr>
            <p:ph idx="1"/>
          </p:nvPr>
        </p:nvSpPr>
        <p:spPr>
          <a:xfrm>
            <a:off x="457200" y="1295400"/>
            <a:ext cx="8229600" cy="5159408"/>
          </a:xfrm>
        </p:spPr>
        <p:txBody>
          <a:bodyPr>
            <a:noAutofit/>
          </a:bodyPr>
          <a:lstStyle/>
          <a:p>
            <a:r>
              <a:rPr lang="en-US" sz="3300" dirty="0" smtClean="0"/>
              <a:t>“Once when the Russian writer Ivan Turgenev (1818-83) was penniless, a beggar came to his gates. Mortified that he had nothing to give, Turgenev ran out the front door, grasped the man’s hand in his, and called him “Brother” with tears in his eyes. Later the beggar confessed that never in his life did he receive any gift so precious.</a:t>
            </a:r>
            <a:endParaRPr lang="en-US" sz="33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moto2.jpg"/>
          <p:cNvPicPr>
            <a:picLocks noGrp="1" noChangeAspect="1"/>
          </p:cNvPicPr>
          <p:nvPr>
            <p:ph idx="1"/>
          </p:nvPr>
        </p:nvPicPr>
        <p:blipFill>
          <a:blip r:embed="rId2"/>
          <a:stretch>
            <a:fillRect/>
          </a:stretch>
        </p:blipFill>
        <p:spPr>
          <a:xfrm>
            <a:off x="381000" y="228601"/>
            <a:ext cx="8382000" cy="640079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pPr algn="ct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Reading: “Do Good Regardless: The Stone in the center of town </a:t>
            </a:r>
            <a:br>
              <a:rPr lang="en-US" sz="2700" dirty="0" smtClean="0"/>
            </a:br>
            <a:r>
              <a:rPr lang="en-US" dirty="0" smtClean="0"/>
              <a:t/>
            </a:r>
            <a:br>
              <a:rPr lang="en-US" dirty="0" smtClean="0"/>
            </a:br>
            <a:r>
              <a:rPr lang="en-US" dirty="0" smtClean="0"/>
              <a:t> </a:t>
            </a:r>
            <a:endParaRPr lang="en-US" dirty="0"/>
          </a:p>
        </p:txBody>
      </p:sp>
      <p:pic>
        <p:nvPicPr>
          <p:cNvPr id="5" name="Content Placeholder 4" descr="img046.jpg"/>
          <p:cNvPicPr>
            <a:picLocks noGrp="1" noChangeAspect="1"/>
          </p:cNvPicPr>
          <p:nvPr>
            <p:ph idx="1"/>
          </p:nvPr>
        </p:nvPicPr>
        <p:blipFill>
          <a:blip r:embed="rId3" cstate="print"/>
          <a:stretch>
            <a:fillRect/>
          </a:stretch>
        </p:blipFill>
        <p:spPr>
          <a:xfrm>
            <a:off x="381001" y="1066800"/>
            <a:ext cx="8534400" cy="57912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67494"/>
            <a:ext cx="8839200" cy="1399032"/>
          </a:xfrm>
        </p:spPr>
        <p:txBody>
          <a:bodyPr>
            <a:normAutofit/>
          </a:bodyPr>
          <a:lstStyle/>
          <a:p>
            <a:pPr algn="ctr"/>
            <a:r>
              <a:rPr lang="en-US" sz="4000" dirty="0" smtClean="0"/>
              <a:t>Wisdom Of The Native Americans </a:t>
            </a:r>
            <a:endParaRPr lang="en-US" sz="4000" dirty="0"/>
          </a:p>
        </p:txBody>
      </p:sp>
      <p:sp>
        <p:nvSpPr>
          <p:cNvPr id="3" name="Content Placeholder 2"/>
          <p:cNvSpPr>
            <a:spLocks noGrp="1"/>
          </p:cNvSpPr>
          <p:nvPr>
            <p:ph idx="1"/>
          </p:nvPr>
        </p:nvSpPr>
        <p:spPr/>
        <p:txBody>
          <a:bodyPr>
            <a:normAutofit fontScale="92500"/>
          </a:bodyPr>
          <a:lstStyle/>
          <a:p>
            <a:r>
              <a:rPr lang="en-US" sz="4800" dirty="0"/>
              <a:t>Before eating, always take time to thank the food. </a:t>
            </a:r>
          </a:p>
          <a:p>
            <a:r>
              <a:rPr lang="en-US" sz="4800" dirty="0"/>
              <a:t>When we show our respect for other living things, they respond with respect for us.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Kindness in action</a:t>
            </a:r>
            <a:endParaRPr lang="en-US" dirty="0"/>
          </a:p>
        </p:txBody>
      </p:sp>
      <p:pic>
        <p:nvPicPr>
          <p:cNvPr id="6" name="Kindness Mercedes driver.mp4">
            <a:hlinkClick r:id="" action="ppaction://media"/>
          </p:cNvPr>
          <p:cNvPicPr>
            <a:picLocks noGrp="1" noRot="1" noChangeAspect="1"/>
          </p:cNvPicPr>
          <p:nvPr>
            <p:ph idx="1"/>
            <a:videoFile r:link="rId1"/>
          </p:nvPr>
        </p:nvPicPr>
        <p:blipFill>
          <a:blip r:embed="rId3"/>
          <a:stretch>
            <a:fillRect/>
          </a:stretch>
        </p:blipFill>
        <p:spPr>
          <a:xfrm>
            <a:off x="914400" y="1425575"/>
            <a:ext cx="7315200" cy="5486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kinds of non material giving</a:t>
            </a:r>
            <a:endParaRPr lang="en-US" dirty="0"/>
          </a:p>
        </p:txBody>
      </p:sp>
      <p:sp>
        <p:nvSpPr>
          <p:cNvPr id="3" name="Content Placeholder 2"/>
          <p:cNvSpPr>
            <a:spLocks noGrp="1"/>
          </p:cNvSpPr>
          <p:nvPr>
            <p:ph idx="1"/>
          </p:nvPr>
        </p:nvSpPr>
        <p:spPr/>
        <p:txBody>
          <a:bodyPr/>
          <a:lstStyle/>
          <a:p>
            <a:pPr marL="228600" indent="-228600">
              <a:buAutoNum type="arabicPeriod"/>
            </a:pPr>
            <a:r>
              <a:rPr lang="en-US" sz="3200" dirty="0" smtClean="0">
                <a:latin typeface="Times New Roman" pitchFamily="18" charset="0"/>
                <a:cs typeface="Times New Roman" pitchFamily="18" charset="0"/>
              </a:rPr>
              <a:t>Gentle eyes</a:t>
            </a:r>
          </a:p>
          <a:p>
            <a:pPr marL="228600" indent="-228600">
              <a:buAutoNum type="arabicPeriod"/>
            </a:pPr>
            <a:r>
              <a:rPr lang="en-US" sz="3200" dirty="0" smtClean="0">
                <a:latin typeface="Times New Roman" pitchFamily="18" charset="0"/>
                <a:cs typeface="Times New Roman" pitchFamily="18" charset="0"/>
              </a:rPr>
              <a:t>A Smile</a:t>
            </a:r>
          </a:p>
          <a:p>
            <a:pPr marL="228600" indent="-228600">
              <a:buAutoNum type="arabicPeriod"/>
            </a:pPr>
            <a:r>
              <a:rPr lang="en-US" sz="3200" dirty="0" smtClean="0">
                <a:latin typeface="Times New Roman" pitchFamily="18" charset="0"/>
                <a:cs typeface="Times New Roman" pitchFamily="18" charset="0"/>
              </a:rPr>
              <a:t>Kind words</a:t>
            </a:r>
          </a:p>
          <a:p>
            <a:pPr marL="228600" indent="-228600">
              <a:buAutoNum type="arabicPeriod"/>
            </a:pPr>
            <a:r>
              <a:rPr lang="en-US" sz="3200" dirty="0" smtClean="0">
                <a:latin typeface="Times New Roman" pitchFamily="18" charset="0"/>
                <a:cs typeface="Times New Roman" pitchFamily="18" charset="0"/>
              </a:rPr>
              <a:t>Sincere gratitude</a:t>
            </a:r>
          </a:p>
          <a:p>
            <a:pPr marL="228600" indent="-228600">
              <a:buAutoNum type="arabicPeriod"/>
            </a:pPr>
            <a:r>
              <a:rPr lang="en-US" sz="3200" dirty="0" smtClean="0">
                <a:latin typeface="Times New Roman" pitchFamily="18" charset="0"/>
                <a:cs typeface="Times New Roman" pitchFamily="18" charset="0"/>
              </a:rPr>
              <a:t>Physical volunteering</a:t>
            </a:r>
          </a:p>
          <a:p>
            <a:pPr marL="228600" indent="-228600">
              <a:buAutoNum type="arabicPeriod"/>
            </a:pPr>
            <a:r>
              <a:rPr lang="en-US" sz="3200" dirty="0" smtClean="0">
                <a:latin typeface="Times New Roman" pitchFamily="18" charset="0"/>
                <a:cs typeface="Times New Roman" pitchFamily="18" charset="0"/>
              </a:rPr>
              <a:t>Giving way</a:t>
            </a:r>
          </a:p>
          <a:p>
            <a:pPr marL="228600" indent="-228600">
              <a:buAutoNum type="arabicPeriod"/>
            </a:pPr>
            <a:r>
              <a:rPr lang="en-US" sz="3200" dirty="0" smtClean="0">
                <a:latin typeface="Times New Roman" pitchFamily="18" charset="0"/>
                <a:cs typeface="Times New Roman" pitchFamily="18" charset="0"/>
              </a:rPr>
              <a:t>Sharing a meal/shelter</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Kindness in action</a:t>
            </a:r>
            <a:endParaRPr lang="en-US" dirty="0"/>
          </a:p>
        </p:txBody>
      </p:sp>
      <p:pic>
        <p:nvPicPr>
          <p:cNvPr id="6" name="REAL LIFE HEROES - 2016.mp4">
            <a:hlinkClick r:id="" action="ppaction://media"/>
          </p:cNvPr>
          <p:cNvPicPr>
            <a:picLocks noGrp="1" noRot="1" noChangeAspect="1"/>
          </p:cNvPicPr>
          <p:nvPr>
            <p:ph idx="1"/>
            <a:videoFile r:link="rId1"/>
          </p:nvPr>
        </p:nvPicPr>
        <p:blipFill>
          <a:blip r:embed="rId3"/>
          <a:stretch>
            <a:fillRect/>
          </a:stretch>
        </p:blipFill>
        <p:spPr>
          <a:xfrm>
            <a:off x="533400" y="1519238"/>
            <a:ext cx="8229600" cy="5029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Untitled20.png"/>
          <p:cNvPicPr>
            <a:picLocks noGrp="1" noChangeAspect="1"/>
          </p:cNvPicPr>
          <p:nvPr>
            <p:ph sz="half" idx="4294967295"/>
          </p:nvPr>
        </p:nvPicPr>
        <p:blipFill>
          <a:blip r:embed="rId2"/>
          <a:stretch>
            <a:fillRect/>
          </a:stretch>
        </p:blipFill>
        <p:spPr>
          <a:xfrm>
            <a:off x="0" y="152400"/>
            <a:ext cx="4572000" cy="4191000"/>
          </a:xfrm>
        </p:spPr>
      </p:pic>
      <p:pic>
        <p:nvPicPr>
          <p:cNvPr id="12" name="Content Placeholder 11" descr="Untitled19.png"/>
          <p:cNvPicPr>
            <a:picLocks noGrp="1" noChangeAspect="1"/>
          </p:cNvPicPr>
          <p:nvPr>
            <p:ph sz="half" idx="4294967295"/>
          </p:nvPr>
        </p:nvPicPr>
        <p:blipFill>
          <a:blip r:embed="rId3"/>
          <a:stretch>
            <a:fillRect/>
          </a:stretch>
        </p:blipFill>
        <p:spPr>
          <a:xfrm>
            <a:off x="4495800" y="2743200"/>
            <a:ext cx="4648200"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Pictures\Buddhism\Untitled18.png"/>
          <p:cNvPicPr>
            <a:picLocks noChangeAspect="1" noChangeArrowheads="1"/>
          </p:cNvPicPr>
          <p:nvPr/>
        </p:nvPicPr>
        <p:blipFill>
          <a:blip r:embed="rId2"/>
          <a:srcRect/>
          <a:stretch>
            <a:fillRect/>
          </a:stretch>
        </p:blipFill>
        <p:spPr bwMode="auto">
          <a:xfrm>
            <a:off x="152400" y="152400"/>
            <a:ext cx="7391400" cy="3001963"/>
          </a:xfrm>
          <a:prstGeom prst="rect">
            <a:avLst/>
          </a:prstGeom>
          <a:noFill/>
        </p:spPr>
      </p:pic>
      <p:pic>
        <p:nvPicPr>
          <p:cNvPr id="1027" name="Picture 3" descr="C:\Users\PC\Pictures\Buddhism\Untitled17.png"/>
          <p:cNvPicPr>
            <a:picLocks noChangeAspect="1" noChangeArrowheads="1"/>
          </p:cNvPicPr>
          <p:nvPr/>
        </p:nvPicPr>
        <p:blipFill>
          <a:blip r:embed="rId3"/>
          <a:srcRect/>
          <a:stretch>
            <a:fillRect/>
          </a:stretch>
        </p:blipFill>
        <p:spPr bwMode="auto">
          <a:xfrm>
            <a:off x="457200" y="3429000"/>
            <a:ext cx="2500313" cy="3230563"/>
          </a:xfrm>
          <a:prstGeom prst="rect">
            <a:avLst/>
          </a:prstGeom>
          <a:noFill/>
        </p:spPr>
      </p:pic>
      <p:pic>
        <p:nvPicPr>
          <p:cNvPr id="1028" name="Picture 4" descr="C:\Users\PC\Pictures\Buddhism\Untitled16.png"/>
          <p:cNvPicPr>
            <a:picLocks noChangeAspect="1" noChangeArrowheads="1"/>
          </p:cNvPicPr>
          <p:nvPr/>
        </p:nvPicPr>
        <p:blipFill>
          <a:blip r:embed="rId4"/>
          <a:srcRect/>
          <a:stretch>
            <a:fillRect/>
          </a:stretch>
        </p:blipFill>
        <p:spPr bwMode="auto">
          <a:xfrm>
            <a:off x="3276600" y="3276600"/>
            <a:ext cx="5364163" cy="34750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Pictures\Buddhism\Untitled15.png"/>
          <p:cNvPicPr>
            <a:picLocks noChangeAspect="1" noChangeArrowheads="1"/>
          </p:cNvPicPr>
          <p:nvPr/>
        </p:nvPicPr>
        <p:blipFill>
          <a:blip r:embed="rId2"/>
          <a:srcRect/>
          <a:stretch>
            <a:fillRect/>
          </a:stretch>
        </p:blipFill>
        <p:spPr bwMode="auto">
          <a:xfrm>
            <a:off x="0" y="0"/>
            <a:ext cx="6234113" cy="3581400"/>
          </a:xfrm>
          <a:prstGeom prst="rect">
            <a:avLst/>
          </a:prstGeom>
          <a:noFill/>
        </p:spPr>
      </p:pic>
      <p:pic>
        <p:nvPicPr>
          <p:cNvPr id="2051" name="Picture 3" descr="C:\Users\PC\Pictures\Buddhism\Untitled14.png"/>
          <p:cNvPicPr>
            <a:picLocks noChangeAspect="1" noChangeArrowheads="1"/>
          </p:cNvPicPr>
          <p:nvPr/>
        </p:nvPicPr>
        <p:blipFill>
          <a:blip r:embed="rId3"/>
          <a:srcRect/>
          <a:stretch>
            <a:fillRect/>
          </a:stretch>
        </p:blipFill>
        <p:spPr bwMode="auto">
          <a:xfrm>
            <a:off x="2719387" y="3551237"/>
            <a:ext cx="6424613" cy="33067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Pictures\Buddhism\Untitled22.png"/>
          <p:cNvPicPr>
            <a:picLocks noChangeAspect="1" noChangeArrowheads="1"/>
          </p:cNvPicPr>
          <p:nvPr/>
        </p:nvPicPr>
        <p:blipFill>
          <a:blip r:embed="rId2"/>
          <a:srcRect/>
          <a:stretch>
            <a:fillRect/>
          </a:stretch>
        </p:blipFill>
        <p:spPr bwMode="auto">
          <a:xfrm>
            <a:off x="762000" y="152400"/>
            <a:ext cx="8153400" cy="6629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endParaRPr lang="en-US" dirty="0" smtClean="0"/>
          </a:p>
          <a:p>
            <a:endParaRPr lang="en-US" dirty="0" smtClean="0"/>
          </a:p>
          <a:p>
            <a:endParaRPr lang="en-US" dirty="0" smtClean="0"/>
          </a:p>
          <a:p>
            <a:pPr algn="ctr">
              <a:buNone/>
            </a:pPr>
            <a:r>
              <a:rPr lang="en-US" dirty="0" smtClean="0"/>
              <a:t>End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lstStyle/>
          <a:p>
            <a:r>
              <a:rPr lang="en-US" dirty="0" smtClean="0"/>
              <a:t>Giving  Buddhism	</a:t>
            </a:r>
            <a:endParaRPr lang="en-US" dirty="0"/>
          </a:p>
        </p:txBody>
      </p:sp>
      <p:sp>
        <p:nvSpPr>
          <p:cNvPr id="3" name="Content Placeholder 2"/>
          <p:cNvSpPr>
            <a:spLocks noGrp="1"/>
          </p:cNvSpPr>
          <p:nvPr>
            <p:ph idx="1"/>
          </p:nvPr>
        </p:nvSpPr>
        <p:spPr>
          <a:xfrm>
            <a:off x="457200" y="1447800"/>
            <a:ext cx="8229600" cy="5007008"/>
          </a:xfrm>
        </p:spPr>
        <p:txBody>
          <a:bodyPr>
            <a:normAutofit fontScale="92500" lnSpcReduction="10000"/>
          </a:bodyPr>
          <a:lstStyle/>
          <a:p>
            <a:r>
              <a:rPr lang="en-US" dirty="0" smtClean="0"/>
              <a:t>Inviting someone to a Buddhist lecture.</a:t>
            </a:r>
          </a:p>
          <a:p>
            <a:r>
              <a:rPr lang="en-US" dirty="0" smtClean="0"/>
              <a:t>Giving a book on Buddhism to someone. </a:t>
            </a:r>
          </a:p>
          <a:p>
            <a:pPr>
              <a:buNone/>
            </a:pPr>
            <a:endParaRPr lang="en-US" sz="900" dirty="0" smtClean="0"/>
          </a:p>
          <a:p>
            <a:r>
              <a:rPr lang="en-US" dirty="0" smtClean="0"/>
              <a:t>Hosting a lecture in your home.</a:t>
            </a:r>
          </a:p>
          <a:p>
            <a:pPr>
              <a:buNone/>
            </a:pPr>
            <a:endParaRPr lang="en-US" sz="900" dirty="0" smtClean="0"/>
          </a:p>
          <a:p>
            <a:r>
              <a:rPr lang="en-US" dirty="0" smtClean="0"/>
              <a:t>Sharing what you heard in a lecture: face to face, share online, text message, send a postcard.</a:t>
            </a:r>
          </a:p>
          <a:p>
            <a:pPr>
              <a:buNone/>
            </a:pPr>
            <a:endParaRPr lang="en-US" sz="900" dirty="0" smtClean="0"/>
          </a:p>
          <a:p>
            <a:r>
              <a:rPr lang="en-US" dirty="0" smtClean="0"/>
              <a:t>Doing “a discussion of understanding” with fellow practitioners.</a:t>
            </a:r>
          </a:p>
          <a:p>
            <a:pPr>
              <a:buNone/>
            </a:pPr>
            <a:endParaRPr lang="en-US" sz="1200" dirty="0" smtClean="0"/>
          </a:p>
          <a:p>
            <a:r>
              <a:rPr lang="en-US" dirty="0" smtClean="0"/>
              <a:t> Introducing Buddhists teachers or practitioners to your family and friends.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1399032"/>
          </a:xfrm>
        </p:spPr>
        <p:txBody>
          <a:bodyPr>
            <a:normAutofit/>
          </a:bodyPr>
          <a:lstStyle/>
          <a:p>
            <a:pPr algn="ctr"/>
            <a:r>
              <a:rPr lang="en-US" dirty="0" smtClean="0"/>
              <a:t>Who are we doing kindness for?	</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4800" dirty="0" smtClean="0"/>
              <a:t>When we give, we are also giving to ourselves, are we not?</a:t>
            </a:r>
          </a:p>
          <a:p>
            <a:r>
              <a:rPr lang="en-US" sz="4800" dirty="0" smtClean="0"/>
              <a:t>Lets look at how we give to ourselves when we do good.</a:t>
            </a:r>
          </a:p>
          <a:p>
            <a:endParaRPr lang="en-US" dirty="0" smtClean="0"/>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pPr algn="ctr"/>
            <a:r>
              <a:rPr lang="en-US" dirty="0" smtClean="0"/>
              <a:t>3 Principles of The Law of Cause &amp; Effect (law of Karma)</a:t>
            </a:r>
            <a:endParaRPr lang="en-US" dirty="0"/>
          </a:p>
        </p:txBody>
      </p:sp>
      <p:sp>
        <p:nvSpPr>
          <p:cNvPr id="3" name="Content Placeholder 2"/>
          <p:cNvSpPr>
            <a:spLocks noGrp="1"/>
          </p:cNvSpPr>
          <p:nvPr>
            <p:ph idx="1"/>
          </p:nvPr>
        </p:nvSpPr>
        <p:spPr>
          <a:xfrm>
            <a:off x="457200" y="1981200"/>
            <a:ext cx="8229600" cy="4572000"/>
          </a:xfrm>
        </p:spPr>
        <p:txBody>
          <a:bodyPr>
            <a:normAutofit/>
          </a:bodyPr>
          <a:lstStyle/>
          <a:p>
            <a:r>
              <a:rPr lang="en-US" sz="4000" dirty="0" smtClean="0">
                <a:solidFill>
                  <a:schemeClr val="tx1">
                    <a:lumMod val="50000"/>
                  </a:schemeClr>
                </a:solidFill>
              </a:rPr>
              <a:t>Good Cause, Good Effects</a:t>
            </a:r>
          </a:p>
          <a:p>
            <a:r>
              <a:rPr lang="en-US" sz="4000" dirty="0" smtClean="0">
                <a:solidFill>
                  <a:schemeClr val="tx1">
                    <a:lumMod val="50000"/>
                  </a:schemeClr>
                </a:solidFill>
              </a:rPr>
              <a:t>Bad Cause, Bad Effects</a:t>
            </a:r>
          </a:p>
          <a:p>
            <a:r>
              <a:rPr lang="en-US" sz="4000" b="1" dirty="0" smtClean="0">
                <a:solidFill>
                  <a:srgbClr val="C00000"/>
                </a:solidFill>
              </a:rPr>
              <a:t>Own Cause, Own Effect</a:t>
            </a:r>
          </a:p>
          <a:p>
            <a:pPr>
              <a:buNone/>
            </a:pPr>
            <a:endParaRPr lang="en-US" sz="900" dirty="0" smtClean="0">
              <a:solidFill>
                <a:srgbClr val="FF0000"/>
              </a:solidFill>
            </a:endParaRPr>
          </a:p>
          <a:p>
            <a:pPr>
              <a:buNone/>
            </a:pPr>
            <a:endParaRPr lang="en-US" sz="900" dirty="0" smtClean="0"/>
          </a:p>
          <a:p>
            <a:pPr algn="ctr">
              <a:buNone/>
            </a:pPr>
            <a:r>
              <a:rPr lang="en-US" sz="4000" dirty="0" smtClean="0"/>
              <a:t>Lets look more deeply at</a:t>
            </a:r>
          </a:p>
          <a:p>
            <a:pPr algn="ctr">
              <a:buNone/>
            </a:pPr>
            <a:r>
              <a:rPr lang="en-US" sz="4000" b="1" dirty="0" smtClean="0"/>
              <a:t>Own Cause, Own Effect </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C\Pictures\405065_G7a0ljpo.jpg"/>
          <p:cNvPicPr>
            <a:picLocks noChangeAspect="1" noChangeArrowheads="1"/>
          </p:cNvPicPr>
          <p:nvPr/>
        </p:nvPicPr>
        <p:blipFill>
          <a:blip r:embed="rId2"/>
          <a:srcRect/>
          <a:stretch>
            <a:fillRect/>
          </a:stretch>
        </p:blipFill>
        <p:spPr bwMode="auto">
          <a:xfrm>
            <a:off x="304800" y="1600200"/>
            <a:ext cx="8610600" cy="5257800"/>
          </a:xfrm>
          <a:prstGeom prst="rect">
            <a:avLst/>
          </a:prstGeom>
          <a:noFill/>
        </p:spPr>
      </p:pic>
      <p:sp>
        <p:nvSpPr>
          <p:cNvPr id="6" name="Title 5"/>
          <p:cNvSpPr>
            <a:spLocks noGrp="1"/>
          </p:cNvSpPr>
          <p:nvPr>
            <p:ph type="title"/>
          </p:nvPr>
        </p:nvSpPr>
        <p:spPr>
          <a:xfrm>
            <a:off x="685800" y="304800"/>
            <a:ext cx="8229600" cy="1143000"/>
          </a:xfrm>
        </p:spPr>
        <p:txBody>
          <a:bodyPr>
            <a:normAutofit fontScale="90000"/>
          </a:bodyPr>
          <a:lstStyle/>
          <a:p>
            <a:pPr algn="ctr"/>
            <a:r>
              <a:rPr lang="en-US" dirty="0" smtClean="0"/>
              <a:t>Common views on </a:t>
            </a:r>
            <a:r>
              <a:rPr lang="en-US" dirty="0" smtClean="0"/>
              <a:t>own cause own effect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lstStyle/>
          <a:p>
            <a:pPr algn="ctr"/>
            <a:r>
              <a:rPr lang="en-US" dirty="0" smtClean="0"/>
              <a:t>Own Cause, Own Effect</a:t>
            </a:r>
            <a:endParaRPr lang="en-US" dirty="0"/>
          </a:p>
        </p:txBody>
      </p:sp>
      <p:sp>
        <p:nvSpPr>
          <p:cNvPr id="3" name="Content Placeholder 2"/>
          <p:cNvSpPr>
            <a:spLocks noGrp="1"/>
          </p:cNvSpPr>
          <p:nvPr>
            <p:ph idx="1"/>
          </p:nvPr>
        </p:nvSpPr>
        <p:spPr>
          <a:xfrm>
            <a:off x="457200" y="1524000"/>
            <a:ext cx="8229600" cy="5105400"/>
          </a:xfrm>
        </p:spPr>
        <p:txBody>
          <a:bodyPr>
            <a:noAutofit/>
          </a:bodyPr>
          <a:lstStyle/>
          <a:p>
            <a:r>
              <a:rPr lang="en-US" sz="3600" dirty="0" smtClean="0"/>
              <a:t>The seeds I plant will grow for me. They will only come back to me. </a:t>
            </a:r>
          </a:p>
          <a:p>
            <a:r>
              <a:rPr lang="en-US" sz="3600" dirty="0" smtClean="0"/>
              <a:t>Example: Practicing table tennis, or a language.</a:t>
            </a:r>
          </a:p>
          <a:p>
            <a:r>
              <a:rPr lang="en-US" sz="3600" dirty="0" smtClean="0"/>
              <a:t>In a bath, if you push the hot water away, it will come back</a:t>
            </a:r>
          </a:p>
          <a:p>
            <a:r>
              <a:rPr lang="en-US" sz="3600" dirty="0" smtClean="0"/>
              <a:t>Example: Farmer planting (next slide)</a:t>
            </a:r>
          </a:p>
          <a:p>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fontScale="90000"/>
          </a:bodyPr>
          <a:lstStyle/>
          <a:p>
            <a:r>
              <a:rPr lang="en-US" sz="4400" dirty="0" smtClean="0"/>
              <a:t>Farmer planting seeds</a:t>
            </a:r>
            <a:br>
              <a:rPr lang="en-US" sz="4400" dirty="0" smtClean="0"/>
            </a:br>
            <a:endParaRPr lang="en-US" dirty="0"/>
          </a:p>
        </p:txBody>
      </p:sp>
      <p:sp>
        <p:nvSpPr>
          <p:cNvPr id="3" name="Content Placeholder 2"/>
          <p:cNvSpPr>
            <a:spLocks noGrp="1"/>
          </p:cNvSpPr>
          <p:nvPr>
            <p:ph idx="1"/>
          </p:nvPr>
        </p:nvSpPr>
        <p:spPr>
          <a:xfrm>
            <a:off x="457200" y="1219200"/>
            <a:ext cx="8229600" cy="5235608"/>
          </a:xfrm>
        </p:spPr>
        <p:txBody>
          <a:bodyPr/>
          <a:lstStyle/>
          <a:p>
            <a:r>
              <a:rPr lang="en-US" sz="3600" dirty="0" smtClean="0"/>
              <a:t>It looks at though he is throwing away the seeds. But by giving them away, he receives a much large return.</a:t>
            </a:r>
          </a:p>
          <a:p>
            <a:r>
              <a:rPr lang="en-US" sz="3600" dirty="0" smtClean="0"/>
              <a:t>Through his “kindness” of giving seeds to the soil he has received a great reward.</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15875</TotalTime>
  <Words>944</Words>
  <Application>Microsoft Office PowerPoint</Application>
  <PresentationFormat>On-screen Show (4:3)</PresentationFormat>
  <Paragraphs>95</Paragraphs>
  <Slides>35</Slides>
  <Notes>1</Notes>
  <HiddenSlides>0</HiddenSlides>
  <MMClips>5</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Verve</vt:lpstr>
      <vt:lpstr>Kindness/Generosity </vt:lpstr>
      <vt:lpstr>2 categories of Giving </vt:lpstr>
      <vt:lpstr>7 kinds of non material giving</vt:lpstr>
      <vt:lpstr>Giving  Buddhism </vt:lpstr>
      <vt:lpstr>Who are we doing kindness for? </vt:lpstr>
      <vt:lpstr>3 Principles of The Law of Cause &amp; Effect (law of Karma)</vt:lpstr>
      <vt:lpstr>Common views on own cause own effect</vt:lpstr>
      <vt:lpstr>Own Cause, Own Effect</vt:lpstr>
      <vt:lpstr>Farmer planting seeds </vt:lpstr>
      <vt:lpstr>A lesson in “not doing”</vt:lpstr>
      <vt:lpstr>   How can we be prepared to avoid regrets?  </vt:lpstr>
      <vt:lpstr>Slide 12</vt:lpstr>
      <vt:lpstr>Why is it said that karma is like a boomerang?</vt:lpstr>
      <vt:lpstr>Slide 14</vt:lpstr>
      <vt:lpstr>Slide 15</vt:lpstr>
      <vt:lpstr>Buddhism teaches about  the “6 Good Deeds”</vt:lpstr>
      <vt:lpstr>Slide 17</vt:lpstr>
      <vt:lpstr>Slide 18</vt:lpstr>
      <vt:lpstr>“By giving, I receive”</vt:lpstr>
      <vt:lpstr>Please watch and write your thoughts</vt:lpstr>
      <vt:lpstr>If there is no “cause” there is no result</vt:lpstr>
      <vt:lpstr>Dr. Emoto and “kindness” study on water:  “Indifference does the greatest harm”</vt:lpstr>
      <vt:lpstr>“The Secret Life of Water” by Dr. Emoto</vt:lpstr>
      <vt:lpstr>Dr. Emoto’s water crystals</vt:lpstr>
      <vt:lpstr>The Sincere Heart Of Giving</vt:lpstr>
      <vt:lpstr>Slide 26</vt:lpstr>
      <vt:lpstr>   Reading: “Do Good Regardless: The Stone in the center of town    </vt:lpstr>
      <vt:lpstr>Wisdom Of The Native Americans </vt:lpstr>
      <vt:lpstr>Kindness in action</vt:lpstr>
      <vt:lpstr>Kindness in action</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costelloe</dc:creator>
  <cp:lastModifiedBy>frank costelloe</cp:lastModifiedBy>
  <cp:revision>283</cp:revision>
  <dcterms:created xsi:type="dcterms:W3CDTF">2016-04-16T00:15:09Z</dcterms:created>
  <dcterms:modified xsi:type="dcterms:W3CDTF">2016-04-28T21:25:42Z</dcterms:modified>
</cp:coreProperties>
</file>