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98" r:id="rId2"/>
    <p:sldId id="299" r:id="rId3"/>
    <p:sldId id="300" r:id="rId4"/>
    <p:sldId id="301" r:id="rId5"/>
    <p:sldId id="302" r:id="rId6"/>
    <p:sldId id="314" r:id="rId7"/>
    <p:sldId id="316" r:id="rId8"/>
    <p:sldId id="256" r:id="rId9"/>
    <p:sldId id="295" r:id="rId10"/>
    <p:sldId id="308" r:id="rId11"/>
    <p:sldId id="334" r:id="rId12"/>
    <p:sldId id="336" r:id="rId13"/>
    <p:sldId id="335" r:id="rId14"/>
    <p:sldId id="325" r:id="rId15"/>
    <p:sldId id="324" r:id="rId16"/>
    <p:sldId id="296" r:id="rId17"/>
    <p:sldId id="317" r:id="rId18"/>
    <p:sldId id="260" r:id="rId19"/>
    <p:sldId id="357" r:id="rId20"/>
    <p:sldId id="350" r:id="rId21"/>
    <p:sldId id="351" r:id="rId22"/>
    <p:sldId id="352" r:id="rId23"/>
    <p:sldId id="353" r:id="rId24"/>
    <p:sldId id="354" r:id="rId25"/>
    <p:sldId id="355" r:id="rId26"/>
    <p:sldId id="356" r:id="rId27"/>
    <p:sldId id="261" r:id="rId28"/>
    <p:sldId id="297" r:id="rId29"/>
    <p:sldId id="263" r:id="rId30"/>
    <p:sldId id="326" r:id="rId31"/>
    <p:sldId id="264" r:id="rId32"/>
    <p:sldId id="266" r:id="rId33"/>
    <p:sldId id="269" r:id="rId34"/>
    <p:sldId id="304" r:id="rId35"/>
    <p:sldId id="270" r:id="rId36"/>
    <p:sldId id="318" r:id="rId37"/>
    <p:sldId id="271" r:id="rId38"/>
    <p:sldId id="329" r:id="rId39"/>
    <p:sldId id="333" r:id="rId40"/>
    <p:sldId id="273" r:id="rId41"/>
    <p:sldId id="337" r:id="rId42"/>
    <p:sldId id="274" r:id="rId43"/>
    <p:sldId id="275" r:id="rId44"/>
    <p:sldId id="330" r:id="rId45"/>
    <p:sldId id="331" r:id="rId46"/>
    <p:sldId id="332" r:id="rId47"/>
    <p:sldId id="276" r:id="rId48"/>
    <p:sldId id="344" r:id="rId49"/>
    <p:sldId id="345" r:id="rId50"/>
    <p:sldId id="341" r:id="rId51"/>
    <p:sldId id="313" r:id="rId52"/>
    <p:sldId id="278" r:id="rId53"/>
    <p:sldId id="281" r:id="rId54"/>
    <p:sldId id="328" r:id="rId55"/>
    <p:sldId id="349" r:id="rId56"/>
    <p:sldId id="284" r:id="rId57"/>
    <p:sldId id="282" r:id="rId58"/>
    <p:sldId id="319" r:id="rId59"/>
    <p:sldId id="285" r:id="rId60"/>
    <p:sldId id="346" r:id="rId61"/>
    <p:sldId id="347" r:id="rId62"/>
    <p:sldId id="348" r:id="rId63"/>
    <p:sldId id="286" r:id="rId64"/>
    <p:sldId id="287" r:id="rId65"/>
    <p:sldId id="340" r:id="rId66"/>
    <p:sldId id="338" r:id="rId67"/>
    <p:sldId id="288" r:id="rId68"/>
    <p:sldId id="320" r:id="rId69"/>
    <p:sldId id="321" r:id="rId70"/>
    <p:sldId id="305" r:id="rId71"/>
    <p:sldId id="291" r:id="rId72"/>
    <p:sldId id="309" r:id="rId73"/>
    <p:sldId id="292" r:id="rId74"/>
    <p:sldId id="306" r:id="rId75"/>
    <p:sldId id="293" r:id="rId76"/>
    <p:sldId id="322" r:id="rId77"/>
    <p:sldId id="307" r:id="rId78"/>
    <p:sldId id="32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22" autoAdjust="0"/>
    <p:restoredTop sz="94660"/>
  </p:normalViewPr>
  <p:slideViewPr>
    <p:cSldViewPr>
      <p:cViewPr varScale="1">
        <p:scale>
          <a:sx n="68" d="100"/>
          <a:sy n="68" d="100"/>
        </p:scale>
        <p:origin x="-11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E9317-8BE1-49CE-B534-5C6E3895706B}" type="datetimeFigureOut">
              <a:rPr lang="en-US" smtClean="0"/>
              <a:pPr/>
              <a:t>2/6/2018</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D83C9-D03B-4E54-B3FE-46B0D95A94E3}"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155D83C9-D03B-4E54-B3FE-46B0D95A94E3}" type="slidenum">
              <a:rPr lang="en-PH" smtClean="0"/>
              <a:pPr/>
              <a:t>73</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A3B3D5-9D6A-4AF2-972E-8EAEA18A5DBF}"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3B3D5-9D6A-4AF2-972E-8EAEA18A5DBF}"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3B3D5-9D6A-4AF2-972E-8EAEA18A5DBF}"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3B3D5-9D6A-4AF2-972E-8EAEA18A5DBF}"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3B3D5-9D6A-4AF2-972E-8EAEA18A5DBF}"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A3B3D5-9D6A-4AF2-972E-8EAEA18A5DBF}"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A3B3D5-9D6A-4AF2-972E-8EAEA18A5DBF}" type="datetimeFigureOut">
              <a:rPr lang="en-US" smtClean="0"/>
              <a:pPr/>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3B3D5-9D6A-4AF2-972E-8EAEA18A5DBF}" type="datetimeFigureOut">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3B3D5-9D6A-4AF2-972E-8EAEA18A5DBF}" type="datetimeFigureOut">
              <a:rPr lang="en-US" smtClean="0"/>
              <a:pPr/>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3B3D5-9D6A-4AF2-972E-8EAEA18A5DBF}"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3B3D5-9D6A-4AF2-972E-8EAEA18A5DBF}"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D8FA1-07FE-4E04-A1C4-EE0B2E15AF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3B3D5-9D6A-4AF2-972E-8EAEA18A5DBF}" type="datetimeFigureOut">
              <a:rPr lang="en-US" smtClean="0"/>
              <a:pPr/>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D8FA1-07FE-4E04-A1C4-EE0B2E15AF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a:solidFill>
            <a:schemeClr val="tx2">
              <a:lumMod val="20000"/>
              <a:lumOff val="80000"/>
            </a:schemeClr>
          </a:solidFill>
        </p:spPr>
        <p:txBody>
          <a:bodyPr>
            <a:normAutofit fontScale="90000"/>
          </a:bodyPr>
          <a:lstStyle/>
          <a:p>
            <a:pPr>
              <a:defRPr/>
            </a:pPr>
            <a:r>
              <a:rPr lang="en-PH" dirty="0" smtClean="0"/>
              <a:t>Review</a:t>
            </a:r>
            <a:endParaRPr lang="en-PH" dirty="0"/>
          </a:p>
        </p:txBody>
      </p:sp>
      <p:sp>
        <p:nvSpPr>
          <p:cNvPr id="3" name="Content Placeholder 2"/>
          <p:cNvSpPr>
            <a:spLocks noGrp="1"/>
          </p:cNvSpPr>
          <p:nvPr>
            <p:ph idx="1"/>
          </p:nvPr>
        </p:nvSpPr>
        <p:spPr>
          <a:xfrm>
            <a:off x="214313" y="1219201"/>
            <a:ext cx="8786812" cy="5424488"/>
          </a:xfrm>
          <a:solidFill>
            <a:schemeClr val="accent5">
              <a:lumMod val="20000"/>
              <a:lumOff val="80000"/>
            </a:schemeClr>
          </a:solidFill>
          <a:ln>
            <a:solidFill>
              <a:srgbClr val="FF0000"/>
            </a:solidFill>
          </a:ln>
        </p:spPr>
        <p:txBody>
          <a:bodyPr/>
          <a:lstStyle/>
          <a:p>
            <a:pPr>
              <a:defRPr/>
            </a:pPr>
            <a:r>
              <a:rPr lang="en-PH" sz="3600" dirty="0" smtClean="0"/>
              <a:t>The Law is the foundation of Buddhism</a:t>
            </a:r>
          </a:p>
          <a:p>
            <a:pPr>
              <a:defRPr/>
            </a:pPr>
            <a:r>
              <a:rPr lang="en-PH" sz="3600" dirty="0" smtClean="0"/>
              <a:t>Buddha taught Buddhism based on this Law. He did not invent it; he understood it precisely.</a:t>
            </a:r>
          </a:p>
          <a:p>
            <a:pPr>
              <a:defRPr/>
            </a:pPr>
            <a:r>
              <a:rPr lang="en-PH" sz="3600" dirty="0" smtClean="0"/>
              <a:t>A Law is something that does not change over time and place, in the 3 Worlds and the 10 </a:t>
            </a:r>
          </a:p>
          <a:p>
            <a:pPr>
              <a:defRPr/>
            </a:pPr>
            <a:r>
              <a:rPr lang="en-PH" sz="3600" dirty="0" smtClean="0"/>
              <a:t>It is different from a human law.</a:t>
            </a:r>
          </a:p>
          <a:p>
            <a:pPr>
              <a:buFont typeface="Arial" charset="0"/>
              <a:buNone/>
              <a:defRPr/>
            </a:pPr>
            <a:endParaRPr lang="en-PH" dirty="0" smtClean="0"/>
          </a:p>
          <a:p>
            <a:pPr>
              <a:defRPr/>
            </a:pP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r>
              <a:rPr lang="en-US" sz="4800" dirty="0" smtClean="0"/>
              <a:t>In the case of watermelons or pumpkins, where is the invisible energy stored? In a small seed.</a:t>
            </a:r>
          </a:p>
          <a:p>
            <a:pPr>
              <a:buNone/>
            </a:pPr>
            <a:endParaRPr lang="en-PH" sz="4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Cherry blossom trees are very popular in Japan</a:t>
            </a:r>
            <a:endParaRPr lang="en-US" dirty="0"/>
          </a:p>
        </p:txBody>
      </p:sp>
      <p:sp>
        <p:nvSpPr>
          <p:cNvPr id="5" name="Content Placeholder 4"/>
          <p:cNvSpPr>
            <a:spLocks noGrp="1"/>
          </p:cNvSpPr>
          <p:nvPr>
            <p:ph sz="half" idx="1"/>
          </p:nvPr>
        </p:nvSpPr>
        <p:spPr/>
        <p:txBody>
          <a:bodyPr>
            <a:noAutofit/>
          </a:bodyPr>
          <a:lstStyle/>
          <a:p>
            <a:r>
              <a:rPr lang="en-US" sz="3200" dirty="0" smtClean="0"/>
              <a:t>In Spring they are popular because of the flowers they produce.</a:t>
            </a:r>
          </a:p>
          <a:p>
            <a:r>
              <a:rPr lang="en-US" sz="3200" dirty="0" smtClean="0"/>
              <a:t>However, in winter the tree is just bare branches, with no sign of the flowers. Where have they gone?</a:t>
            </a:r>
            <a:endParaRPr lang="en-US" sz="3200" dirty="0"/>
          </a:p>
        </p:txBody>
      </p:sp>
      <p:pic>
        <p:nvPicPr>
          <p:cNvPr id="7" name="Content Placeholder 6" descr="New Phototastic Collage.jpg"/>
          <p:cNvPicPr>
            <a:picLocks noGrp="1" noChangeAspect="1"/>
          </p:cNvPicPr>
          <p:nvPr>
            <p:ph sz="half" idx="2"/>
          </p:nvPr>
        </p:nvPicPr>
        <p:blipFill>
          <a:blip r:embed="rId2" cstate="print"/>
          <a:stretch>
            <a:fillRect/>
          </a:stretch>
        </p:blipFill>
        <p:spPr>
          <a:xfrm>
            <a:off x="4648200" y="1843881"/>
            <a:ext cx="4038600" cy="4038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Untitled.png"/>
          <p:cNvPicPr>
            <a:picLocks noGrp="1" noChangeAspect="1"/>
          </p:cNvPicPr>
          <p:nvPr>
            <p:ph idx="1"/>
          </p:nvPr>
        </p:nvPicPr>
        <p:blipFill>
          <a:blip r:embed="rId2" cstate="print"/>
          <a:stretch>
            <a:fillRect/>
          </a:stretch>
        </p:blipFill>
        <p:spPr>
          <a:xfrm>
            <a:off x="1295400" y="307668"/>
            <a:ext cx="6858000" cy="606733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8229600" cy="5867400"/>
          </a:xfrm>
        </p:spPr>
        <p:txBody>
          <a:bodyPr>
            <a:normAutofit/>
          </a:bodyPr>
          <a:lstStyle/>
          <a:p>
            <a:r>
              <a:rPr lang="en-US" sz="3900" dirty="0" smtClean="0"/>
              <a:t>In winter the tree appears to be dead.</a:t>
            </a:r>
          </a:p>
          <a:p>
            <a:pPr>
              <a:buNone/>
            </a:pPr>
            <a:endParaRPr lang="en-US" sz="3900" dirty="0" smtClean="0"/>
          </a:p>
          <a:p>
            <a:r>
              <a:rPr lang="en-US" sz="3900" dirty="0" smtClean="0"/>
              <a:t>But when the right condition of Spring comes, the flowers will blooms again.</a:t>
            </a:r>
          </a:p>
          <a:p>
            <a:pPr>
              <a:buNone/>
            </a:pPr>
            <a:endParaRPr lang="en-US" sz="3900" dirty="0" smtClean="0"/>
          </a:p>
          <a:p>
            <a:r>
              <a:rPr lang="en-US" sz="3900" dirty="0" smtClean="0"/>
              <a:t>Why? Because of the invisible energy that remained within the tree in winter.</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visible power2.png"/>
          <p:cNvPicPr>
            <a:picLocks noGrp="1" noChangeAspect="1"/>
          </p:cNvPicPr>
          <p:nvPr>
            <p:ph idx="1"/>
          </p:nvPr>
        </p:nvPicPr>
        <p:blipFill>
          <a:blip r:embed="rId2" cstate="print"/>
          <a:stretch>
            <a:fillRect/>
          </a:stretch>
        </p:blipFill>
        <p:spPr>
          <a:xfrm>
            <a:off x="272438" y="762000"/>
            <a:ext cx="8599121" cy="476814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800" dirty="0" smtClean="0"/>
              <a:t>My destiny appears in the form of good results or misfortune depending on the nature of the energy (actions).</a:t>
            </a:r>
          </a:p>
          <a:p>
            <a:endParaRPr lang="en-P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Example… Car accident</a:t>
            </a:r>
            <a:br>
              <a:rPr lang="en-US" dirty="0" smtClean="0"/>
            </a:br>
            <a:endParaRPr lang="en-PH" dirty="0"/>
          </a:p>
        </p:txBody>
      </p:sp>
      <p:sp>
        <p:nvSpPr>
          <p:cNvPr id="3" name="Content Placeholder 2"/>
          <p:cNvSpPr>
            <a:spLocks noGrp="1"/>
          </p:cNvSpPr>
          <p:nvPr>
            <p:ph idx="1"/>
          </p:nvPr>
        </p:nvSpPr>
        <p:spPr>
          <a:xfrm>
            <a:off x="457200" y="1143000"/>
            <a:ext cx="8229600" cy="4983163"/>
          </a:xfrm>
        </p:spPr>
        <p:txBody>
          <a:bodyPr>
            <a:noAutofit/>
          </a:bodyPr>
          <a:lstStyle/>
          <a:p>
            <a:r>
              <a:rPr lang="en-PH" sz="4400" dirty="0" smtClean="0"/>
              <a:t>You are a good driver, obeying the rules.</a:t>
            </a:r>
          </a:p>
          <a:p>
            <a:pPr>
              <a:buNone/>
            </a:pPr>
            <a:endParaRPr lang="en-PH" sz="1600" dirty="0" smtClean="0"/>
          </a:p>
          <a:p>
            <a:r>
              <a:rPr lang="en-PH" sz="4400" dirty="0" smtClean="0"/>
              <a:t>You are hit by a carless driver.</a:t>
            </a:r>
          </a:p>
          <a:p>
            <a:pPr>
              <a:buNone/>
            </a:pPr>
            <a:endParaRPr lang="en-PH" sz="2000" dirty="0" smtClean="0"/>
          </a:p>
          <a:p>
            <a:r>
              <a:rPr lang="en-US" sz="4400" dirty="0" smtClean="0"/>
              <a:t>How is such a case explained in terms of Karmic power and condition?</a:t>
            </a:r>
            <a:endParaRPr lang="en-PH"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ntersection-car-b-to-car-a.jpg"/>
          <p:cNvPicPr>
            <a:picLocks noGrp="1" noChangeAspect="1"/>
          </p:cNvPicPr>
          <p:nvPr>
            <p:ph idx="1"/>
          </p:nvPr>
        </p:nvPicPr>
        <p:blipFill>
          <a:blip r:embed="rId2" cstate="print"/>
          <a:stretch>
            <a:fillRect/>
          </a:stretch>
        </p:blipFill>
        <p:spPr>
          <a:xfrm>
            <a:off x="500062" y="1066800"/>
            <a:ext cx="8143875" cy="444420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800" dirty="0"/>
              <a:t>Sakyamuni Buddha said that karmic power is stronger than the pulling force of </a:t>
            </a:r>
            <a:r>
              <a:rPr lang="en-US" sz="4800" dirty="0" smtClean="0"/>
              <a:t>“100 </a:t>
            </a:r>
            <a:r>
              <a:rPr lang="en-US" sz="4800" dirty="0"/>
              <a:t>elephants</a:t>
            </a:r>
            <a:r>
              <a:rPr lang="en-US" sz="4800" dirty="0" smtClean="0"/>
              <a:t>.”  </a:t>
            </a:r>
            <a:endParaRPr lang="en-US" sz="4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838200"/>
            <a:ext cx="4038600" cy="5287963"/>
          </a:xfrm>
        </p:spPr>
        <p:style>
          <a:lnRef idx="2">
            <a:schemeClr val="dk1"/>
          </a:lnRef>
          <a:fillRef idx="1">
            <a:schemeClr val="lt1"/>
          </a:fillRef>
          <a:effectRef idx="0">
            <a:schemeClr val="dk1"/>
          </a:effectRef>
          <a:fontRef idx="minor">
            <a:schemeClr val="dk1"/>
          </a:fontRef>
        </p:style>
        <p:txBody>
          <a:bodyPr>
            <a:normAutofit/>
          </a:bodyPr>
          <a:lstStyle/>
          <a:p>
            <a:r>
              <a:rPr lang="en-US" sz="3600" b="1" dirty="0" smtClean="0"/>
              <a:t>“Just as seeds cause flowers to bloom and fruit to appear, so our actions give rise to happiness and unhappiness.”</a:t>
            </a:r>
          </a:p>
          <a:p>
            <a:r>
              <a:rPr lang="en-US" sz="3600" b="1" dirty="0" smtClean="0"/>
              <a:t>(Page 32 to 34)</a:t>
            </a:r>
            <a:endParaRPr lang="en-PH" sz="3600" dirty="0"/>
          </a:p>
        </p:txBody>
      </p:sp>
      <p:pic>
        <p:nvPicPr>
          <p:cNvPr id="7" name="Content Placeholder 6" descr="SEEDS smaller.jpg"/>
          <p:cNvPicPr>
            <a:picLocks noGrp="1" noChangeAspect="1"/>
          </p:cNvPicPr>
          <p:nvPr>
            <p:ph sz="half" idx="2"/>
          </p:nvPr>
        </p:nvPicPr>
        <p:blipFill>
          <a:blip r:embed="rId2" cstate="print"/>
          <a:stretch>
            <a:fillRect/>
          </a:stretch>
        </p:blipFill>
        <p:spPr>
          <a:xfrm>
            <a:off x="5638800" y="1344918"/>
            <a:ext cx="2743200" cy="402922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229600" cy="6357937"/>
          </a:xfrm>
          <a:solidFill>
            <a:schemeClr val="accent5">
              <a:lumMod val="20000"/>
              <a:lumOff val="80000"/>
            </a:schemeClr>
          </a:solidFill>
          <a:ln>
            <a:solidFill>
              <a:srgbClr val="FF0000"/>
            </a:solidFill>
          </a:ln>
        </p:spPr>
        <p:txBody>
          <a:bodyPr/>
          <a:lstStyle/>
          <a:p>
            <a:pPr>
              <a:defRPr/>
            </a:pPr>
            <a:r>
              <a:rPr lang="en-PH" sz="4000" dirty="0" smtClean="0"/>
              <a:t>Nothing happens without a cause; if there is no cause, nothing will happen.</a:t>
            </a:r>
          </a:p>
          <a:p>
            <a:pPr>
              <a:defRPr/>
            </a:pPr>
            <a:r>
              <a:rPr lang="en-PH" sz="4000" dirty="0" smtClean="0"/>
              <a:t>Whenever an accident happened, people want to find the cause to prevent the same accident happening again because we understand there is a cause for everything.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chor="b">
            <a:noAutofit/>
          </a:bodyPr>
          <a:lstStyle/>
          <a:p>
            <a:r>
              <a:rPr lang="en-PH" sz="2400" dirty="0" smtClean="0"/>
              <a:t/>
            </a:r>
            <a:br>
              <a:rPr lang="en-PH" sz="2400" dirty="0" smtClean="0"/>
            </a:br>
            <a:r>
              <a:rPr lang="en-PH" sz="2400" dirty="0" smtClean="0"/>
              <a:t/>
            </a:r>
            <a:br>
              <a:rPr lang="en-PH" sz="2400" dirty="0" smtClean="0"/>
            </a:br>
            <a:r>
              <a:rPr lang="en-PH" sz="3200" b="1" dirty="0" smtClean="0"/>
              <a:t>If you plant seeds of happiness,</a:t>
            </a:r>
            <a:br>
              <a:rPr lang="en-PH" sz="3200" b="1" dirty="0" smtClean="0"/>
            </a:br>
            <a:r>
              <a:rPr lang="en-PH" sz="3200" b="1" dirty="0" smtClean="0"/>
              <a:t> flowers of happiness will bloom</a:t>
            </a:r>
            <a:endParaRPr lang="en-PH" sz="3200" b="1" dirty="0"/>
          </a:p>
        </p:txBody>
      </p:sp>
      <p:sp>
        <p:nvSpPr>
          <p:cNvPr id="3" name="Content Placeholder 2"/>
          <p:cNvSpPr>
            <a:spLocks noGrp="1"/>
          </p:cNvSpPr>
          <p:nvPr>
            <p:ph idx="1"/>
          </p:nvPr>
        </p:nvSpPr>
        <p:spPr>
          <a:xfrm>
            <a:off x="457200" y="1600200"/>
            <a:ext cx="8229600" cy="4953000"/>
          </a:xfrm>
        </p:spPr>
        <p:style>
          <a:lnRef idx="1">
            <a:schemeClr val="dk1"/>
          </a:lnRef>
          <a:fillRef idx="3">
            <a:schemeClr val="dk1"/>
          </a:fillRef>
          <a:effectRef idx="2">
            <a:schemeClr val="dk1"/>
          </a:effectRef>
          <a:fontRef idx="minor">
            <a:schemeClr val="lt1"/>
          </a:fontRef>
        </p:style>
        <p:txBody>
          <a:bodyPr>
            <a:normAutofit/>
          </a:bodyPr>
          <a:lstStyle/>
          <a:p>
            <a:r>
              <a:rPr lang="en-US" dirty="0" smtClean="0"/>
              <a:t>In Buddhism our actions are also referred to as “karmic seeds,” the word karma/karmic referring, as we have seen to action of all kinds.</a:t>
            </a:r>
            <a:endParaRPr lang="en-PH" dirty="0" smtClean="0"/>
          </a:p>
          <a:p>
            <a:r>
              <a:rPr lang="en-US" dirty="0" smtClean="0"/>
              <a:t>Sakyamuni compared our actions (our karma) to seeds that come to fruition. Why did he do so? Because just as seeds give rise to flowers and fruits, so our actions give rise to happy and unhappy states.</a:t>
            </a:r>
            <a:endParaRPr lang="en-PH" dirty="0" smtClean="0"/>
          </a:p>
          <a:p>
            <a:endParaRPr lang="en-P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
            <a:ext cx="8610600" cy="6400800"/>
          </a:xfrm>
        </p:spPr>
        <p:style>
          <a:lnRef idx="3">
            <a:schemeClr val="lt1"/>
          </a:lnRef>
          <a:fillRef idx="1">
            <a:schemeClr val="dk1"/>
          </a:fillRef>
          <a:effectRef idx="1">
            <a:schemeClr val="dk1"/>
          </a:effectRef>
          <a:fontRef idx="minor">
            <a:schemeClr val="lt1"/>
          </a:fontRef>
        </p:style>
        <p:txBody>
          <a:bodyPr>
            <a:normAutofit/>
          </a:bodyPr>
          <a:lstStyle/>
          <a:p>
            <a:endParaRPr lang="en-US" sz="1000" dirty="0" smtClean="0"/>
          </a:p>
          <a:p>
            <a:r>
              <a:rPr lang="en-US" sz="3600" dirty="0" smtClean="0"/>
              <a:t>In </a:t>
            </a:r>
            <a:r>
              <a:rPr lang="en-US" sz="3600" dirty="0" smtClean="0"/>
              <a:t>2005 something very strange grew out of the asphalt on a rod in </a:t>
            </a:r>
            <a:r>
              <a:rPr lang="en-US" sz="3600" dirty="0" err="1" smtClean="0"/>
              <a:t>Aioi</a:t>
            </a:r>
            <a:r>
              <a:rPr lang="en-US" sz="3600" dirty="0" smtClean="0"/>
              <a:t> City in Hyogo Prefecture (Japan). People thought it might be a weed, but then a white “head” popped out. It was </a:t>
            </a:r>
            <a:r>
              <a:rPr lang="en-US" sz="3600" dirty="0" err="1" smtClean="0"/>
              <a:t>daikon</a:t>
            </a:r>
            <a:r>
              <a:rPr lang="en-US" sz="3600" dirty="0" smtClean="0"/>
              <a:t> radish. A </a:t>
            </a:r>
            <a:r>
              <a:rPr lang="en-US" sz="3600" dirty="0" err="1" smtClean="0"/>
              <a:t>daikon</a:t>
            </a:r>
            <a:r>
              <a:rPr lang="en-US" sz="3600" dirty="0" smtClean="0"/>
              <a:t> radish has pushed its way through the asphalt and soon became the talk of the town.  This strong willed radish was given the nickname “Dai-</a:t>
            </a:r>
            <a:r>
              <a:rPr lang="en-US" sz="3600" dirty="0" err="1" smtClean="0"/>
              <a:t>chan</a:t>
            </a:r>
            <a:r>
              <a:rPr lang="en-US" sz="3600" dirty="0" smtClean="0"/>
              <a:t>” and became  one of the sights of </a:t>
            </a:r>
            <a:r>
              <a:rPr lang="en-US" sz="3600" dirty="0" err="1" smtClean="0"/>
              <a:t>Aioi</a:t>
            </a:r>
            <a:r>
              <a:rPr lang="en-US" sz="3600" dirty="0" smtClean="0"/>
              <a:t>.</a:t>
            </a:r>
            <a:endParaRPr lang="en-PH" sz="3600" dirty="0" smtClean="0"/>
          </a:p>
          <a:p>
            <a:endParaRPr lang="en-PH"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style>
          <a:lnRef idx="1">
            <a:schemeClr val="dk1"/>
          </a:lnRef>
          <a:fillRef idx="3">
            <a:schemeClr val="dk1"/>
          </a:fillRef>
          <a:effectRef idx="2">
            <a:schemeClr val="dk1"/>
          </a:effectRef>
          <a:fontRef idx="minor">
            <a:schemeClr val="lt1"/>
          </a:fontRef>
        </p:style>
        <p:txBody>
          <a:bodyPr>
            <a:normAutofit/>
          </a:bodyPr>
          <a:lstStyle/>
          <a:p>
            <a:r>
              <a:rPr lang="en-US" sz="3600" dirty="0" smtClean="0"/>
              <a:t>Many people were moved and encouraged by the vital power that enabled the radish seed that was buried under asphalt to break through the hard road surface and bud. But radishes are not the only things that possess great power.</a:t>
            </a:r>
            <a:endParaRPr lang="en-PH" sz="3600" dirty="0" smtClean="0"/>
          </a:p>
          <a:p>
            <a:r>
              <a:rPr lang="en-US" sz="3600" dirty="0" smtClean="0"/>
              <a:t>Sakyamuni teaches that our actions possess the power to produce happy or unhappy states. </a:t>
            </a:r>
            <a:endParaRPr lang="en-PH"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style>
          <a:lnRef idx="1">
            <a:schemeClr val="dk1"/>
          </a:lnRef>
          <a:fillRef idx="3">
            <a:schemeClr val="dk1"/>
          </a:fillRef>
          <a:effectRef idx="2">
            <a:schemeClr val="dk1"/>
          </a:effectRef>
          <a:fontRef idx="minor">
            <a:schemeClr val="lt1"/>
          </a:fontRef>
        </p:style>
        <p:txBody>
          <a:bodyPr>
            <a:normAutofit lnSpcReduction="10000"/>
          </a:bodyPr>
          <a:lstStyle/>
          <a:p>
            <a:r>
              <a:rPr lang="en-US" sz="3400" dirty="0" smtClean="0"/>
              <a:t>In Buddhism this is called “karmic power”. Our actions of body, speech and mind give rise to his karmic power that remains stored within us. If you earnestly strive to do your best even when no one is looking, that gives rise to this power stored within you. </a:t>
            </a:r>
          </a:p>
          <a:p>
            <a:r>
              <a:rPr lang="en-US" sz="3400" dirty="0" smtClean="0"/>
              <a:t>If you speak to others in gentle, considerate words this too becomes an unseen power that accumulates within you. If you tell yourself never to give up and to always do your best, that remains as a power within you.</a:t>
            </a:r>
            <a:endParaRPr lang="en-PH" sz="3400" dirty="0" smtClean="0"/>
          </a:p>
          <a:p>
            <a:endParaRPr lang="en-P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style>
          <a:lnRef idx="1">
            <a:schemeClr val="dk1"/>
          </a:lnRef>
          <a:fillRef idx="3">
            <a:schemeClr val="dk1"/>
          </a:fillRef>
          <a:effectRef idx="2">
            <a:schemeClr val="dk1"/>
          </a:effectRef>
          <a:fontRef idx="minor">
            <a:schemeClr val="lt1"/>
          </a:fontRef>
        </p:style>
        <p:txBody>
          <a:bodyPr>
            <a:normAutofit/>
          </a:bodyPr>
          <a:lstStyle/>
          <a:p>
            <a:r>
              <a:rPr lang="en-US" sz="3500" dirty="0" smtClean="0"/>
              <a:t>On the other hand, if you slack off when no one is looking, that also remains within you as a negative power. And if you say negative or hurtful things, these become karmic power that lodges within you. This is the teaching of Sakyamuni.</a:t>
            </a:r>
            <a:endParaRPr lang="en-PH" sz="3500" dirty="0" smtClean="0"/>
          </a:p>
          <a:p>
            <a:r>
              <a:rPr lang="en-US" sz="3500" dirty="0" smtClean="0"/>
              <a:t>Just as seeds give rise to various kinds of blooms, so this karmic power becomes the seeds of happiness and unhappiness. Thus are actions spoken or as “karmic seeds”.</a:t>
            </a:r>
            <a:endParaRPr lang="en-PH" sz="3500" dirty="0" smtClean="0"/>
          </a:p>
          <a:p>
            <a:endParaRPr lang="en-PH"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style>
          <a:lnRef idx="1">
            <a:schemeClr val="dk1"/>
          </a:lnRef>
          <a:fillRef idx="3">
            <a:schemeClr val="dk1"/>
          </a:fillRef>
          <a:effectRef idx="2">
            <a:schemeClr val="dk1"/>
          </a:effectRef>
          <a:fontRef idx="minor">
            <a:schemeClr val="lt1"/>
          </a:fontRef>
        </p:style>
        <p:txBody>
          <a:bodyPr>
            <a:normAutofit/>
          </a:bodyPr>
          <a:lstStyle/>
          <a:p>
            <a:r>
              <a:rPr lang="en-US" dirty="0" smtClean="0"/>
              <a:t>Unless we sow seeds, nothing will grow. And that is why Sakyamuni tells us: </a:t>
            </a:r>
            <a:r>
              <a:rPr lang="en-US" u="sng" dirty="0" smtClean="0"/>
              <a:t>“if you wish to be happy, sow the seeds of happiness.” </a:t>
            </a:r>
            <a:r>
              <a:rPr lang="en-US" dirty="0" smtClean="0"/>
              <a:t>Just as a small seeds the size of a grain of sesame becomes a towering tree, or a seed so light that it can be blown away by a breath can pierce the hard surface of the earth and put forth buds, or a seed discovered in the strata of earth that are thousands of years old can bloom if exposed to water and fresh earth, so too our actions possess tremendous power to produce both happiness and unhappiness.</a:t>
            </a:r>
            <a:endParaRPr lang="en-PH" dirty="0" smtClean="0"/>
          </a:p>
          <a:p>
            <a:endParaRPr lang="en-PH"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sz="4400" dirty="0"/>
              <a:t>Regarding my car accident, I was pulled to that exact spot, and at that precise time when the bad driver pulled out. </a:t>
            </a:r>
            <a:r>
              <a:rPr lang="en-US" sz="4400" dirty="0" smtClean="0"/>
              <a:t>My karmic energy </a:t>
            </a:r>
            <a:r>
              <a:rPr lang="en-US" sz="4400" dirty="0"/>
              <a:t>pulled me there.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r>
              <a:rPr lang="en-US" sz="4000" dirty="0" smtClean="0"/>
              <a:t>Karmic energy is our creation.  </a:t>
            </a:r>
          </a:p>
          <a:p>
            <a:r>
              <a:rPr lang="en-US" sz="4000" dirty="0" smtClean="0"/>
              <a:t>Everything occurs according to the Law of "One reaps what one sows."  </a:t>
            </a:r>
          </a:p>
          <a:p>
            <a:r>
              <a:rPr lang="en-US" sz="4000" dirty="0" smtClean="0"/>
              <a:t>It was my energy from my own past deeds that brought me and this bad condition together. </a:t>
            </a:r>
          </a:p>
          <a:p>
            <a:r>
              <a:rPr lang="en-US" sz="4000" dirty="0" smtClean="0"/>
              <a:t>Therefore even this situation falls under “own cause, own effect”.</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Destiny is mysterious</a:t>
            </a:r>
            <a:endParaRPr lang="en-PH" dirty="0"/>
          </a:p>
        </p:txBody>
      </p:sp>
      <p:sp>
        <p:nvSpPr>
          <p:cNvPr id="3" name="Content Placeholder 2"/>
          <p:cNvSpPr>
            <a:spLocks noGrp="1"/>
          </p:cNvSpPr>
          <p:nvPr>
            <p:ph idx="1"/>
          </p:nvPr>
        </p:nvSpPr>
        <p:spPr>
          <a:xfrm>
            <a:off x="457200" y="1676400"/>
            <a:ext cx="8229600" cy="4876800"/>
          </a:xfrm>
        </p:spPr>
        <p:txBody>
          <a:bodyPr>
            <a:normAutofit/>
          </a:bodyPr>
          <a:lstStyle/>
          <a:p>
            <a:r>
              <a:rPr lang="en-US" sz="4400" dirty="0" smtClean="0"/>
              <a:t>Why was I born in the country I was born in, and into the family I was born into?</a:t>
            </a:r>
          </a:p>
          <a:p>
            <a:r>
              <a:rPr lang="en-US" sz="4400" dirty="0" smtClean="0"/>
              <a:t> Because I had those specific causes within me.</a:t>
            </a:r>
          </a:p>
          <a:p>
            <a:pPr>
              <a:buNone/>
            </a:pP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214313"/>
            <a:ext cx="8643937" cy="6357937"/>
          </a:xfrm>
          <a:solidFill>
            <a:schemeClr val="accent5">
              <a:lumMod val="20000"/>
              <a:lumOff val="80000"/>
            </a:schemeClr>
          </a:solidFill>
          <a:ln>
            <a:solidFill>
              <a:srgbClr val="FF0000"/>
            </a:solidFill>
          </a:ln>
        </p:spPr>
        <p:txBody>
          <a:bodyPr>
            <a:normAutofit/>
          </a:bodyPr>
          <a:lstStyle/>
          <a:p>
            <a:pPr>
              <a:defRPr/>
            </a:pPr>
            <a:r>
              <a:rPr lang="en-PH" sz="4000" dirty="0" smtClean="0"/>
              <a:t>“luck” does not exist, if we understand Luck to mean “no cause.”</a:t>
            </a:r>
          </a:p>
          <a:p>
            <a:pPr>
              <a:defRPr/>
            </a:pPr>
            <a:r>
              <a:rPr lang="en-PH" sz="4000" dirty="0" smtClean="0"/>
              <a:t>Buddha taught about the Law to teach about human destiny.</a:t>
            </a:r>
          </a:p>
          <a:p>
            <a:pPr>
              <a:defRPr/>
            </a:pPr>
            <a:r>
              <a:rPr lang="en-PH" sz="4000" dirty="0" smtClean="0"/>
              <a:t>Human destiny includes my birth, my gender, the country I was born in, the family I am born to, my talents, my appearance, intelligence and so on. These are all results that have causes.</a:t>
            </a:r>
          </a:p>
          <a:p>
            <a:pPr>
              <a:defRPr/>
            </a:pPr>
            <a:endParaRPr lang="en-PH"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sz="4800" dirty="0" smtClean="0"/>
              <a:t>Why was I not born Chinese, or American? </a:t>
            </a:r>
          </a:p>
          <a:p>
            <a:r>
              <a:rPr lang="en-US" sz="4800" dirty="0" smtClean="0"/>
              <a:t> I didn’t have the causes to be born there. </a:t>
            </a:r>
            <a:endParaRPr lang="en-PH" sz="4800" dirty="0" smtClean="0"/>
          </a:p>
          <a:p>
            <a:endParaRPr lang="en-PH"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sz="6000" dirty="0" smtClean="0"/>
              <a:t>Who decided?  Is it random luck?</a:t>
            </a:r>
          </a:p>
          <a:p>
            <a:r>
              <a:rPr lang="en-US" sz="6000" dirty="0" smtClean="0"/>
              <a:t>Many people believe God decided our destiny. </a:t>
            </a:r>
            <a:br>
              <a:rPr lang="en-US" sz="6000" dirty="0" smtClean="0"/>
            </a:b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dirty="0" smtClean="0"/>
              <a:t>How Buddhism answers</a:t>
            </a:r>
            <a:endParaRPr lang="en-PH" dirty="0"/>
          </a:p>
        </p:txBody>
      </p:sp>
      <p:sp>
        <p:nvSpPr>
          <p:cNvPr id="3" name="Content Placeholder 2"/>
          <p:cNvSpPr>
            <a:spLocks noGrp="1"/>
          </p:cNvSpPr>
          <p:nvPr>
            <p:ph idx="1"/>
          </p:nvPr>
        </p:nvSpPr>
        <p:spPr>
          <a:xfrm>
            <a:off x="457200" y="1676400"/>
            <a:ext cx="8229600" cy="5029200"/>
          </a:xfrm>
        </p:spPr>
        <p:txBody>
          <a:bodyPr>
            <a:normAutofit/>
          </a:bodyPr>
          <a:lstStyle/>
          <a:p>
            <a:pPr>
              <a:buNone/>
            </a:pPr>
            <a:r>
              <a:rPr lang="en-US" sz="4000" dirty="0" smtClean="0"/>
              <a:t>    According to the law of cause and effect, before my birth, there must have been a cause for the result I received at birth. This result is my gender, the country I am  born in, the parents I am born to, and so on.</a:t>
            </a:r>
          </a:p>
          <a:p>
            <a:pPr>
              <a:buNone/>
            </a:pPr>
            <a:endParaRPr lang="en-P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Autofit/>
          </a:bodyPr>
          <a:lstStyle/>
          <a:p>
            <a:r>
              <a:rPr lang="en-PH" sz="4400" dirty="0" smtClean="0"/>
              <a:t>To believe in the Law as the universal truth means to accept it for all situations, without exception.</a:t>
            </a:r>
          </a:p>
          <a:p>
            <a:pPr>
              <a:buNone/>
            </a:pPr>
            <a:endParaRPr lang="en-PH" sz="1200" dirty="0" smtClean="0"/>
          </a:p>
          <a:p>
            <a:r>
              <a:rPr lang="en-PH" sz="4400" dirty="0" smtClean="0"/>
              <a:t>To pick when to accept or reject, is not believing in the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PH" sz="4400" dirty="0" smtClean="0"/>
              <a:t>We cannot </a:t>
            </a:r>
            <a:r>
              <a:rPr lang="en-PH" sz="4400" dirty="0" err="1" smtClean="0"/>
              <a:t>mold</a:t>
            </a:r>
            <a:r>
              <a:rPr lang="en-PH" sz="4400" dirty="0" smtClean="0"/>
              <a:t> the Law to our thinking. We need to </a:t>
            </a:r>
            <a:r>
              <a:rPr lang="en-PH" sz="4400" dirty="0" err="1" smtClean="0"/>
              <a:t>mold</a:t>
            </a:r>
            <a:r>
              <a:rPr lang="en-PH" sz="4400" dirty="0" smtClean="0"/>
              <a:t> our thinking to the Law by understanding it.</a:t>
            </a:r>
          </a:p>
          <a:p>
            <a:pPr>
              <a:buNone/>
            </a:pPr>
            <a:endParaRPr lang="en-PH" sz="2400" dirty="0" smtClean="0"/>
          </a:p>
          <a:p>
            <a:r>
              <a:rPr lang="en-PH" sz="4400" dirty="0" smtClean="0"/>
              <a:t>The Law is something that is true all times and all places. It never changes. Something that does not change is called Truth.</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Destiny of my  Birth</a:t>
            </a:r>
            <a:endParaRPr lang="en-PH" dirty="0"/>
          </a:p>
        </p:txBody>
      </p:sp>
      <p:sp>
        <p:nvSpPr>
          <p:cNvPr id="3" name="Content Placeholder 2"/>
          <p:cNvSpPr>
            <a:spLocks noGrp="1"/>
          </p:cNvSpPr>
          <p:nvPr>
            <p:ph idx="1"/>
          </p:nvPr>
        </p:nvSpPr>
        <p:spPr/>
        <p:txBody>
          <a:bodyPr/>
          <a:lstStyle/>
          <a:p>
            <a:r>
              <a:rPr lang="en-US" sz="4800" dirty="0" smtClean="0"/>
              <a:t>What is the </a:t>
            </a:r>
            <a:r>
              <a:rPr lang="en-US" sz="4800" dirty="0" smtClean="0">
                <a:solidFill>
                  <a:srgbClr val="C00000"/>
                </a:solidFill>
              </a:rPr>
              <a:t>cause</a:t>
            </a:r>
            <a:r>
              <a:rPr lang="en-US" sz="4800" dirty="0" smtClean="0"/>
              <a:t> and </a:t>
            </a:r>
            <a:r>
              <a:rPr lang="en-US" sz="4800" dirty="0" smtClean="0">
                <a:solidFill>
                  <a:srgbClr val="C00000"/>
                </a:solidFill>
              </a:rPr>
              <a:t>condition</a:t>
            </a:r>
            <a:r>
              <a:rPr lang="en-US" sz="4800" dirty="0" smtClean="0"/>
              <a:t> of my birth? </a:t>
            </a:r>
          </a:p>
          <a:p>
            <a:r>
              <a:rPr lang="en-US" sz="4800" dirty="0" smtClean="0"/>
              <a:t>When we understand it, we can then see what part my actions have in my own life.</a:t>
            </a:r>
            <a:endParaRPr lang="en-PH" sz="4800" dirty="0" smtClean="0"/>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sz="4800" dirty="0" smtClean="0"/>
              <a:t>Most people might think that the father was the cause and mother was the condition, and then I was born.</a:t>
            </a:r>
          </a:p>
          <a:p>
            <a:r>
              <a:rPr lang="en-US" sz="4800" dirty="0" smtClean="0"/>
              <a:t>Is this right?</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r>
              <a:rPr lang="en-US" sz="4400" dirty="0" smtClean="0"/>
              <a:t>If this is so then, all the children from the same parents should be the same. No matter how many children the parents have, they all should be the same. Same gender, same appearance, same intelligence etc.</a:t>
            </a:r>
            <a:endParaRPr lang="en-PH"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01762"/>
          </a:xfrm>
        </p:spPr>
        <p:txBody>
          <a:bodyPr anchor="t">
            <a:normAutofit fontScale="90000"/>
          </a:bodyPr>
          <a:lstStyle/>
          <a:p>
            <a:r>
              <a:rPr lang="en-US" dirty="0" smtClean="0"/>
              <a:t>Yet as we know siblings are born very different from one another. </a:t>
            </a:r>
            <a:r>
              <a:rPr lang="en-US" sz="2000" dirty="0" smtClean="0"/>
              <a:t/>
            </a:r>
            <a:br>
              <a:rPr lang="en-US" sz="2000" dirty="0" smtClean="0"/>
            </a:br>
            <a:endParaRPr lang="en-PH" dirty="0"/>
          </a:p>
        </p:txBody>
      </p:sp>
      <p:pic>
        <p:nvPicPr>
          <p:cNvPr id="9" name="Content Placeholder 8" descr="20264792_10211650132143220_2849784656179502760_n - Copy.jpg"/>
          <p:cNvPicPr>
            <a:picLocks noGrp="1" noChangeAspect="1"/>
          </p:cNvPicPr>
          <p:nvPr>
            <p:ph idx="1"/>
          </p:nvPr>
        </p:nvPicPr>
        <p:blipFill>
          <a:blip r:embed="rId2" cstate="print"/>
          <a:stretch>
            <a:fillRect/>
          </a:stretch>
        </p:blipFill>
        <p:spPr>
          <a:xfrm>
            <a:off x="1978025" y="2663031"/>
            <a:ext cx="5187950" cy="2400300"/>
          </a:xfrm>
        </p:spPr>
      </p:pic>
      <p:sp>
        <p:nvSpPr>
          <p:cNvPr id="8" name="&quot;No&quot; Symbol 7"/>
          <p:cNvSpPr/>
          <p:nvPr/>
        </p:nvSpPr>
        <p:spPr>
          <a:xfrm>
            <a:off x="2743200" y="2286000"/>
            <a:ext cx="3962400" cy="350520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PH">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r>
              <a:rPr lang="en-US" sz="4800" dirty="0" smtClean="0"/>
              <a:t>Why? Because the specific causes of each sibling, before they were born, were different. </a:t>
            </a:r>
            <a:endParaRPr lang="en-PH" sz="4800" dirty="0" smtClean="0"/>
          </a:p>
          <a:p>
            <a:endParaRPr lang="en-PH"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a:solidFill>
            <a:schemeClr val="accent5">
              <a:lumMod val="20000"/>
              <a:lumOff val="80000"/>
            </a:schemeClr>
          </a:solidFill>
          <a:ln>
            <a:solidFill>
              <a:srgbClr val="FF0000"/>
            </a:solidFill>
          </a:ln>
        </p:spPr>
        <p:txBody>
          <a:bodyPr>
            <a:normAutofit lnSpcReduction="10000"/>
          </a:bodyPr>
          <a:lstStyle/>
          <a:p>
            <a:pPr>
              <a:buNone/>
              <a:defRPr/>
            </a:pPr>
            <a:endParaRPr lang="en-PH" sz="1400" dirty="0" smtClean="0"/>
          </a:p>
          <a:p>
            <a:pPr>
              <a:defRPr/>
            </a:pPr>
            <a:r>
              <a:rPr lang="en-PH" sz="4000" dirty="0" smtClean="0"/>
              <a:t>There are 3 Principles to the Law: Good cause, good effect; </a:t>
            </a:r>
          </a:p>
          <a:p>
            <a:pPr>
              <a:defRPr/>
            </a:pPr>
            <a:r>
              <a:rPr lang="en-PH" sz="4000" dirty="0" smtClean="0"/>
              <a:t>bad cause, bad effect; </a:t>
            </a:r>
          </a:p>
          <a:p>
            <a:pPr>
              <a:defRPr/>
            </a:pPr>
            <a:r>
              <a:rPr lang="en-PH" sz="4000" dirty="0" smtClean="0"/>
              <a:t>own cause, own effect.</a:t>
            </a:r>
          </a:p>
          <a:p>
            <a:pPr>
              <a:defRPr/>
            </a:pPr>
            <a:r>
              <a:rPr lang="en-PH" sz="4000" dirty="0" smtClean="0"/>
              <a:t>Cause refers to “action”; Effect refers “result” or destiny”</a:t>
            </a:r>
          </a:p>
          <a:p>
            <a:pPr>
              <a:defRPr/>
            </a:pPr>
            <a:r>
              <a:rPr lang="en-PH" sz="4000" dirty="0" smtClean="0"/>
              <a:t>A good cause cannot bring a bad effect; a bad cause cannot bring a good effect.</a:t>
            </a:r>
          </a:p>
          <a:p>
            <a:pPr>
              <a:defRPr/>
            </a:pPr>
            <a:endParaRPr lang="en-PH" sz="4000" dirty="0" smtClean="0"/>
          </a:p>
          <a:p>
            <a:pPr>
              <a:defRPr/>
            </a:pPr>
            <a:endParaRPr lang="en-PH"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How Buddhism answers</a:t>
            </a:r>
            <a:endParaRPr lang="en-PH" dirty="0"/>
          </a:p>
        </p:txBody>
      </p:sp>
      <p:sp>
        <p:nvSpPr>
          <p:cNvPr id="3" name="Content Placeholder 2"/>
          <p:cNvSpPr>
            <a:spLocks noGrp="1"/>
          </p:cNvSpPr>
          <p:nvPr>
            <p:ph idx="1"/>
          </p:nvPr>
        </p:nvSpPr>
        <p:spPr/>
        <p:txBody>
          <a:bodyPr>
            <a:normAutofit/>
          </a:bodyPr>
          <a:lstStyle/>
          <a:p>
            <a:r>
              <a:rPr lang="en-US" sz="4400" dirty="0" smtClean="0"/>
              <a:t>My cause combined with the condition of both my parents brought about the result of my birth. My parents were the condition, not the cause.</a:t>
            </a:r>
            <a:r>
              <a:rPr lang="en-US" dirty="0" smtClean="0"/>
              <a:t/>
            </a:r>
            <a:br>
              <a:rPr lang="en-US" dirty="0" smtClean="0"/>
            </a:b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idx="1"/>
          </p:nvPr>
        </p:nvPicPr>
        <p:blipFill>
          <a:blip r:embed="rId2" cstate="print"/>
          <a:stretch>
            <a:fillRect/>
          </a:stretch>
        </p:blipFill>
        <p:spPr>
          <a:xfrm>
            <a:off x="310149" y="533400"/>
            <a:ext cx="8523702" cy="559276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sz="5400" dirty="0" smtClean="0"/>
              <a:t>Why do you think that you became your parents' child? Why was I born in my country? The causes for such outcomes resided in the form of karmic energy in the </a:t>
            </a:r>
            <a:r>
              <a:rPr lang="en-US" sz="5400" dirty="0" err="1" smtClean="0"/>
              <a:t>Alaya</a:t>
            </a:r>
            <a:r>
              <a:rPr lang="en-US" sz="5400" dirty="0" smtClean="0"/>
              <a:t> Mind.</a:t>
            </a:r>
            <a:endParaRPr lang="en-PH" sz="5400" dirty="0" smtClean="0"/>
          </a:p>
          <a:p>
            <a:endParaRPr lang="en-PH"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a:bodyPr>
          <a:lstStyle/>
          <a:p>
            <a:r>
              <a:rPr lang="en-US" sz="4800" dirty="0" smtClean="0"/>
              <a:t>To understand this better, we need to know about my true life.</a:t>
            </a:r>
            <a:endParaRPr lang="en-PH" sz="4800" dirty="0" smtClean="0"/>
          </a:p>
          <a:p>
            <a:r>
              <a:rPr lang="en-US" sz="4800" dirty="0" smtClean="0"/>
              <a:t>Our "Life" has been flowing like a stream from a distant past up to today. </a:t>
            </a:r>
            <a:endParaRPr lang="en-PH" sz="4800" dirty="0" smtClean="0"/>
          </a:p>
          <a:p>
            <a:pPr>
              <a:buNone/>
            </a:pP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592763"/>
          </a:xfrm>
        </p:spPr>
        <p:txBody>
          <a:bodyPr>
            <a:noAutofit/>
          </a:bodyPr>
          <a:lstStyle/>
          <a:p>
            <a:r>
              <a:rPr lang="en-US" sz="4400" dirty="0" smtClean="0"/>
              <a:t>Our physical body is like a bubble that forms on the surface of this stream. The bubble  flows for a while and vanishes.</a:t>
            </a:r>
          </a:p>
          <a:p>
            <a:r>
              <a:rPr lang="en-PH" sz="4400" dirty="0" smtClean="0"/>
              <a:t>The stream of my life is my eternal mind, the </a:t>
            </a:r>
            <a:r>
              <a:rPr lang="en-PH" sz="4400" dirty="0" smtClean="0">
                <a:solidFill>
                  <a:srgbClr val="FF0000"/>
                </a:solidFill>
              </a:rPr>
              <a:t>Alaya mind</a:t>
            </a:r>
            <a:r>
              <a:rPr lang="en-PH" sz="4400" dirty="0" smtClean="0"/>
              <a:t>, containing all my karmic energy.</a:t>
            </a:r>
          </a:p>
          <a:p>
            <a:endParaRPr lang="en-PH" sz="4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 y="381000"/>
            <a:ext cx="4040188" cy="5745163"/>
          </a:xfrm>
        </p:spPr>
        <p:txBody>
          <a:bodyPr>
            <a:noAutofit/>
          </a:bodyPr>
          <a:lstStyle/>
          <a:p>
            <a:r>
              <a:rPr lang="en-PH" sz="4400" dirty="0" smtClean="0"/>
              <a:t>My life, from birth to death, is the bubble that forms from this eternal stream, and disappears after a while. </a:t>
            </a:r>
          </a:p>
        </p:txBody>
      </p:sp>
      <p:pic>
        <p:nvPicPr>
          <p:cNvPr id="14" name="Content Placeholder 13" descr="bubbles-bubble-water-macro-86440.jpeg"/>
          <p:cNvPicPr>
            <a:picLocks noGrp="1" noChangeAspect="1"/>
          </p:cNvPicPr>
          <p:nvPr>
            <p:ph sz="quarter" idx="4"/>
          </p:nvPr>
        </p:nvPicPr>
        <p:blipFill>
          <a:blip r:embed="rId2" cstate="print"/>
          <a:stretch>
            <a:fillRect/>
          </a:stretch>
        </p:blipFill>
        <p:spPr>
          <a:xfrm>
            <a:off x="4724400" y="2971800"/>
            <a:ext cx="4041775" cy="2693933"/>
          </a:xfrm>
        </p:spPr>
      </p:pic>
      <p:cxnSp>
        <p:nvCxnSpPr>
          <p:cNvPr id="17" name="Straight Connector 16"/>
          <p:cNvCxnSpPr/>
          <p:nvPr/>
        </p:nvCxnSpPr>
        <p:spPr>
          <a:xfrm>
            <a:off x="4648200" y="1524000"/>
            <a:ext cx="41148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600700" y="1562100"/>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125494" y="1561306"/>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53000" y="914400"/>
            <a:ext cx="3429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PH" dirty="0" smtClean="0"/>
              <a:t>        </a:t>
            </a:r>
            <a:r>
              <a:rPr lang="en-PH" dirty="0" smtClean="0">
                <a:solidFill>
                  <a:srgbClr val="FF0000"/>
                </a:solidFill>
              </a:rPr>
              <a:t> Birth   </a:t>
            </a:r>
            <a:r>
              <a:rPr lang="en-PH" sz="2400" b="1" dirty="0" smtClean="0"/>
              <a:t>BUBBLE</a:t>
            </a:r>
            <a:r>
              <a:rPr lang="en-PH" dirty="0" smtClean="0"/>
              <a:t>   </a:t>
            </a:r>
            <a:r>
              <a:rPr lang="en-PH" dirty="0" smtClean="0">
                <a:solidFill>
                  <a:srgbClr val="FF0000"/>
                </a:solidFill>
              </a:rPr>
              <a:t>Death</a:t>
            </a:r>
            <a:endParaRPr lang="en-PH" dirty="0">
              <a:solidFill>
                <a:srgbClr val="FF0000"/>
              </a:solidFill>
            </a:endParaRPr>
          </a:p>
        </p:txBody>
      </p:sp>
      <p:sp>
        <p:nvSpPr>
          <p:cNvPr id="24" name="TextBox 23"/>
          <p:cNvSpPr txBox="1"/>
          <p:nvPr/>
        </p:nvSpPr>
        <p:spPr>
          <a:xfrm>
            <a:off x="4648200" y="1600200"/>
            <a:ext cx="1066800" cy="381000"/>
          </a:xfrm>
          <a:prstGeom prst="rect">
            <a:avLst/>
          </a:prstGeom>
          <a:noFill/>
        </p:spPr>
        <p:txBody>
          <a:bodyPr wrap="square" rtlCol="0">
            <a:spAutoFit/>
          </a:bodyPr>
          <a:lstStyle/>
          <a:p>
            <a:r>
              <a:rPr lang="en-PH" dirty="0" smtClean="0"/>
              <a:t>Past life</a:t>
            </a:r>
            <a:endParaRPr lang="en-PH" dirty="0"/>
          </a:p>
        </p:txBody>
      </p:sp>
      <p:sp>
        <p:nvSpPr>
          <p:cNvPr id="25" name="TextBox 24"/>
          <p:cNvSpPr txBox="1"/>
          <p:nvPr/>
        </p:nvSpPr>
        <p:spPr>
          <a:xfrm>
            <a:off x="7391400" y="1600200"/>
            <a:ext cx="1219200" cy="381000"/>
          </a:xfrm>
          <a:prstGeom prst="rect">
            <a:avLst/>
          </a:prstGeom>
          <a:noFill/>
        </p:spPr>
        <p:txBody>
          <a:bodyPr wrap="square" rtlCol="0">
            <a:spAutoFit/>
          </a:bodyPr>
          <a:lstStyle/>
          <a:p>
            <a:r>
              <a:rPr lang="en-PH" dirty="0" smtClean="0"/>
              <a:t>Next life</a:t>
            </a: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txBox="1">
            <a:spLocks noGrp="1"/>
          </p:cNvSpPr>
          <p:nvPr>
            <p:ph sz="half" idx="1"/>
          </p:nvPr>
        </p:nvSpPr>
        <p:spPr>
          <a:xfrm>
            <a:off x="533400" y="762000"/>
            <a:ext cx="4038600" cy="5078313"/>
          </a:xfrm>
          <a:prstGeom prst="rect">
            <a:avLst/>
          </a:prstGeom>
          <a:ln>
            <a:noFill/>
          </a:ln>
        </p:spPr>
        <p:style>
          <a:lnRef idx="2">
            <a:schemeClr val="accent5"/>
          </a:lnRef>
          <a:fillRef idx="1001">
            <a:schemeClr val="lt1"/>
          </a:fillRef>
          <a:effectRef idx="0">
            <a:schemeClr val="accent5"/>
          </a:effectRef>
          <a:fontRef idx="minor">
            <a:schemeClr val="dk1"/>
          </a:fontRef>
        </p:style>
        <p:txBody>
          <a:bodyPr wrap="square" rtlCol="0">
            <a:spAutoFit/>
          </a:bodyPr>
          <a:lstStyle/>
          <a:p>
            <a:r>
              <a:rPr lang="en-PH" sz="5400" dirty="0" smtClean="0"/>
              <a:t>The stream continues moving into the future (the next world). </a:t>
            </a:r>
          </a:p>
        </p:txBody>
      </p:sp>
      <p:pic>
        <p:nvPicPr>
          <p:cNvPr id="12" name="Content Placeholder 11" descr="bubble life.png"/>
          <p:cNvPicPr>
            <a:picLocks noGrp="1" noChangeAspect="1"/>
          </p:cNvPicPr>
          <p:nvPr>
            <p:ph sz="half" idx="2"/>
          </p:nvPr>
        </p:nvPicPr>
        <p:blipFill>
          <a:blip r:embed="rId2" cstate="print"/>
          <a:stretch>
            <a:fillRect/>
          </a:stretch>
        </p:blipFill>
        <p:spPr>
          <a:xfrm>
            <a:off x="4876800" y="1371600"/>
            <a:ext cx="4142870" cy="3733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dirty="0" smtClean="0"/>
              <a:t>Previous life</a:t>
            </a:r>
            <a:endParaRPr lang="en-PH" dirty="0"/>
          </a:p>
        </p:txBody>
      </p:sp>
      <p:sp>
        <p:nvSpPr>
          <p:cNvPr id="3" name="Content Placeholder 2"/>
          <p:cNvSpPr>
            <a:spLocks noGrp="1"/>
          </p:cNvSpPr>
          <p:nvPr>
            <p:ph idx="1"/>
          </p:nvPr>
        </p:nvSpPr>
        <p:spPr>
          <a:xfrm>
            <a:off x="457200" y="1066800"/>
            <a:ext cx="8229600" cy="5562600"/>
          </a:xfrm>
        </p:spPr>
        <p:txBody>
          <a:bodyPr>
            <a:normAutofit fontScale="92500" lnSpcReduction="10000"/>
          </a:bodyPr>
          <a:lstStyle/>
          <a:p>
            <a:r>
              <a:rPr lang="en-US" sz="4800" dirty="0" smtClean="0"/>
              <a:t>“Today” exists because there was yesterday.</a:t>
            </a:r>
          </a:p>
          <a:p>
            <a:r>
              <a:rPr lang="en-US" sz="4800" dirty="0" smtClean="0"/>
              <a:t>This month exists because there was last month. </a:t>
            </a:r>
          </a:p>
          <a:p>
            <a:r>
              <a:rPr lang="en-US" sz="4800" dirty="0" smtClean="0"/>
              <a:t>This year exists because there was last year.</a:t>
            </a:r>
            <a:endParaRPr lang="en-PH" sz="4800" dirty="0" smtClean="0"/>
          </a:p>
          <a:p>
            <a:r>
              <a:rPr lang="en-US" sz="4800" dirty="0" smtClean="0"/>
              <a:t>Something can only come from something.</a:t>
            </a:r>
          </a:p>
          <a:p>
            <a:endParaRPr lang="en-US" sz="4800" dirty="0" smtClean="0"/>
          </a:p>
          <a:p>
            <a:pPr>
              <a:buNone/>
            </a:pP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en-US" sz="4800" dirty="0" smtClean="0"/>
              <a:t>In order to have this life we must have had a previous life.</a:t>
            </a:r>
          </a:p>
          <a:p>
            <a:r>
              <a:rPr lang="en-US" sz="4800" dirty="0" smtClean="0"/>
              <a:t>Something cannot come from nothing.  </a:t>
            </a:r>
          </a:p>
          <a:p>
            <a:r>
              <a:rPr lang="en-US" sz="4800" dirty="0" smtClean="0"/>
              <a:t>My features, personality, character, talents etc are results from causes in a past life.</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6000" dirty="0" smtClean="0"/>
              <a:t>Simply speaking, the nature of one’s karmic energy becomes clear at birth. </a:t>
            </a:r>
            <a:endParaRPr lang="en-PH"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63"/>
            <a:ext cx="8229600" cy="5626100"/>
          </a:xfrm>
          <a:solidFill>
            <a:schemeClr val="accent5">
              <a:lumMod val="20000"/>
              <a:lumOff val="80000"/>
            </a:schemeClr>
          </a:solidFill>
          <a:ln>
            <a:solidFill>
              <a:srgbClr val="FF0000"/>
            </a:solidFill>
          </a:ln>
        </p:spPr>
        <p:txBody>
          <a:bodyPr>
            <a:normAutofit/>
          </a:bodyPr>
          <a:lstStyle/>
          <a:p>
            <a:pPr>
              <a:buNone/>
              <a:defRPr/>
            </a:pPr>
            <a:endParaRPr lang="en-PH" sz="1600" dirty="0" smtClean="0"/>
          </a:p>
          <a:p>
            <a:pPr>
              <a:buNone/>
              <a:defRPr/>
            </a:pPr>
            <a:endParaRPr lang="en-PH" sz="800" dirty="0" smtClean="0"/>
          </a:p>
          <a:p>
            <a:pPr>
              <a:defRPr/>
            </a:pPr>
            <a:r>
              <a:rPr lang="en-PH" sz="4000" dirty="0" smtClean="0"/>
              <a:t>What happens in my life is a result of my own causes. I never get a result from someone else.</a:t>
            </a:r>
          </a:p>
          <a:p>
            <a:pPr>
              <a:defRPr/>
            </a:pPr>
            <a:r>
              <a:rPr lang="en-PH" sz="4000" dirty="0" smtClean="0"/>
              <a:t>For a result to appear there must be an condition.</a:t>
            </a:r>
          </a:p>
          <a:p>
            <a:pPr>
              <a:defRPr/>
            </a:pPr>
            <a:r>
              <a:rPr lang="en-PH" sz="4000" dirty="0" smtClean="0"/>
              <a:t>A condition helps the cause to turn into a result.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sz="4400" dirty="0" smtClean="0"/>
              <a:t>Time flows in this way.  It flows from the past to the present.</a:t>
            </a:r>
          </a:p>
          <a:p>
            <a:r>
              <a:rPr lang="en-US" sz="4400" dirty="0" smtClean="0"/>
              <a:t> If one denies the past, how can the present exist? It is impossible to have the "present" without a "past.”</a:t>
            </a:r>
            <a:endParaRPr lang="en-PH" sz="4400" dirty="0" smtClean="0"/>
          </a:p>
          <a:p>
            <a:endParaRPr lang="en-PH"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The Law spans 3 Worlds</a:t>
            </a:r>
            <a:endParaRPr lang="en-PH" dirty="0"/>
          </a:p>
        </p:txBody>
      </p:sp>
      <p:pic>
        <p:nvPicPr>
          <p:cNvPr id="5" name="Content Placeholder 4" descr="3 worlds.png"/>
          <p:cNvPicPr>
            <a:picLocks noGrp="1" noChangeAspect="1"/>
          </p:cNvPicPr>
          <p:nvPr>
            <p:ph idx="1"/>
          </p:nvPr>
        </p:nvPicPr>
        <p:blipFill>
          <a:blip r:embed="rId2" cstate="print"/>
          <a:stretch>
            <a:fillRect/>
          </a:stretch>
        </p:blipFill>
        <p:spPr>
          <a:xfrm>
            <a:off x="81002" y="1524000"/>
            <a:ext cx="9062998" cy="4572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sz="4000" dirty="0" smtClean="0"/>
              <a:t>Cause is known as "past karma," or past deeds.  </a:t>
            </a:r>
          </a:p>
          <a:p>
            <a:r>
              <a:rPr lang="en-US" sz="4000" dirty="0" smtClean="0"/>
              <a:t>The first baby is born normal, healthy, and blessed with everything parents would desire.  Yet, the second baby is born physically handicapped.  We can find this kind of examples everywhere. </a:t>
            </a:r>
            <a:endParaRPr lang="en-PH" sz="4000" dirty="0" smtClean="0"/>
          </a:p>
          <a:p>
            <a:pPr>
              <a:buNone/>
            </a:pP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PH" dirty="0" smtClean="0"/>
              <a:t>Karmic timeline</a:t>
            </a:r>
            <a:endParaRPr lang="en-PH" dirty="0"/>
          </a:p>
        </p:txBody>
      </p:sp>
      <p:sp>
        <p:nvSpPr>
          <p:cNvPr id="3" name="Content Placeholder 2"/>
          <p:cNvSpPr>
            <a:spLocks noGrp="1"/>
          </p:cNvSpPr>
          <p:nvPr>
            <p:ph idx="1"/>
          </p:nvPr>
        </p:nvSpPr>
        <p:spPr>
          <a:xfrm>
            <a:off x="457200" y="1371600"/>
            <a:ext cx="8229600" cy="5257800"/>
          </a:xfrm>
        </p:spPr>
        <p:txBody>
          <a:bodyPr/>
          <a:lstStyle/>
          <a:p>
            <a:r>
              <a:rPr lang="en-US" sz="4000" dirty="0" smtClean="0"/>
              <a:t>Some planted seeds bear fruit right away.  Other seeds bear fruit two or three days later.  Still other seeds bear fruit one or two years later.  There are also seeds that bear fruit  twenty years later.</a:t>
            </a:r>
          </a:p>
          <a:p>
            <a:r>
              <a:rPr lang="en-US" sz="4000" dirty="0" smtClean="0"/>
              <a:t>Remember the story from the start of the first lecture…</a:t>
            </a:r>
          </a:p>
          <a:p>
            <a:pPr>
              <a:buNone/>
            </a:pP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l"/>
            <a:r>
              <a:rPr lang="en-US" dirty="0" smtClean="0"/>
              <a:t>Next life. Next next life.</a:t>
            </a:r>
            <a:br>
              <a:rPr lang="en-US" dirty="0" smtClean="0"/>
            </a:br>
            <a:r>
              <a:rPr lang="en-US" dirty="0" smtClean="0"/>
              <a:t>Undetermined life.</a:t>
            </a:r>
            <a:r>
              <a:rPr lang="en-PH" dirty="0" smtClean="0"/>
              <a:t/>
            </a:r>
            <a:br>
              <a:rPr lang="en-PH" dirty="0" smtClean="0"/>
            </a:br>
            <a:endParaRPr lang="en-PH" dirty="0"/>
          </a:p>
        </p:txBody>
      </p:sp>
      <p:pic>
        <p:nvPicPr>
          <p:cNvPr id="5" name="Content Placeholder 4" descr="next next life.png"/>
          <p:cNvPicPr>
            <a:picLocks noGrp="1" noChangeAspect="1"/>
          </p:cNvPicPr>
          <p:nvPr>
            <p:ph idx="1"/>
          </p:nvPr>
        </p:nvPicPr>
        <p:blipFill>
          <a:blip r:embed="rId2" cstate="print"/>
          <a:stretch>
            <a:fillRect/>
          </a:stretch>
        </p:blipFill>
        <p:spPr>
          <a:xfrm>
            <a:off x="152400" y="1752600"/>
            <a:ext cx="8699796" cy="46482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lstStyle/>
          <a:p>
            <a:r>
              <a:rPr lang="en-US" dirty="0" smtClean="0"/>
              <a:t>The horizontal line in the diagram represents our "Eternal Life”, the Alaya Mind, which is flowing invisible to the naked eye.  There is something in us which is not our physical body.  This something is our true "Self."   The body is made up of trillions of cells. There is a power that keeps those cells together and this power is a sign that a person is alive.  When this power is gone, a person is dead. The physical body disappears, but the true life of the person continues into the future containing their karmic energy.   </a:t>
            </a:r>
            <a:endParaRPr lang="en-PH" dirty="0" smtClean="0"/>
          </a:p>
          <a:p>
            <a:pPr>
              <a:buNone/>
            </a:pPr>
            <a:endParaRPr lang="en-PH"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848600" cy="5181600"/>
          </a:xfrm>
        </p:spPr>
        <p:txBody>
          <a:bodyPr>
            <a:normAutofit/>
          </a:bodyPr>
          <a:lstStyle/>
          <a:p>
            <a:r>
              <a:rPr lang="en-US" sz="6000" dirty="0" smtClean="0"/>
              <a:t>My real “life” is always moving in the future and not limited between my birth and death.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r>
              <a:rPr lang="en-US" sz="5400" dirty="0" smtClean="0"/>
              <a:t>There is never a case that results don't appear even though you have practiced the acts.   </a:t>
            </a:r>
            <a:endParaRPr lang="en-PH" sz="5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lnSpcReduction="10000"/>
          </a:bodyPr>
          <a:lstStyle/>
          <a:p>
            <a:r>
              <a:rPr lang="en-US" sz="4800" dirty="0" smtClean="0"/>
              <a:t>For example. A person is sentenced to death for the murder of 1 person. </a:t>
            </a:r>
          </a:p>
          <a:p>
            <a:r>
              <a:rPr lang="en-US" sz="4800" dirty="0" smtClean="0"/>
              <a:t>And the person who killed five people, will they get the same result of being executed just once and that is all? </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a:bodyPr>
          <a:lstStyle/>
          <a:p>
            <a:r>
              <a:rPr lang="en-US" sz="4400" dirty="0" smtClean="0"/>
              <a:t>If 1 seed of a watermelon is planted, 1 watermelon will grow.  5 seeds will bear 5 plants.  </a:t>
            </a:r>
          </a:p>
          <a:p>
            <a:r>
              <a:rPr lang="en-PH" sz="4400" dirty="0" smtClean="0"/>
              <a:t>A person who works for 1 day will get paid for 1 day. If they work 5 days they get paid for 5 days. </a:t>
            </a:r>
            <a:endParaRPr lang="en-PH"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PH" dirty="0" smtClean="0"/>
              <a:t>Karmic Energy</a:t>
            </a:r>
            <a:endParaRPr lang="en-PH" dirty="0"/>
          </a:p>
        </p:txBody>
      </p:sp>
      <p:sp>
        <p:nvSpPr>
          <p:cNvPr id="3" name="Content Placeholder 2"/>
          <p:cNvSpPr>
            <a:spLocks noGrp="1"/>
          </p:cNvSpPr>
          <p:nvPr>
            <p:ph idx="1"/>
          </p:nvPr>
        </p:nvSpPr>
        <p:spPr>
          <a:xfrm>
            <a:off x="457200" y="1524000"/>
            <a:ext cx="8229600" cy="4953000"/>
          </a:xfrm>
        </p:spPr>
        <p:txBody>
          <a:bodyPr>
            <a:normAutofit/>
          </a:bodyPr>
          <a:lstStyle/>
          <a:p>
            <a:r>
              <a:rPr lang="en-US" sz="4800" dirty="0" smtClean="0"/>
              <a:t>Karmic energy is stored in our “eternal life.”</a:t>
            </a:r>
          </a:p>
          <a:p>
            <a:r>
              <a:rPr lang="en-US" sz="4800" dirty="0" smtClean="0"/>
              <a:t>This </a:t>
            </a:r>
            <a:r>
              <a:rPr lang="en-US" sz="4800" dirty="0"/>
              <a:t>eternal life </a:t>
            </a:r>
            <a:r>
              <a:rPr lang="en-US" sz="4800" dirty="0" smtClean="0"/>
              <a:t>is </a:t>
            </a:r>
            <a:r>
              <a:rPr lang="en-US" sz="4800" dirty="0"/>
              <a:t>known as the Alaya mind. </a:t>
            </a:r>
            <a:endParaRPr lang="en-US" sz="4800" dirty="0" smtClean="0"/>
          </a:p>
          <a:p>
            <a:r>
              <a:rPr lang="en-US" sz="4800" dirty="0" err="1" smtClean="0"/>
              <a:t>Alaya</a:t>
            </a:r>
            <a:r>
              <a:rPr lang="en-US" sz="4800" dirty="0" smtClean="0"/>
              <a:t> = storage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600"/>
          </a:xfrm>
        </p:spPr>
        <p:txBody>
          <a:bodyPr>
            <a:normAutofit/>
          </a:bodyPr>
          <a:lstStyle/>
          <a:p>
            <a:pPr>
              <a:buNone/>
            </a:pPr>
            <a:endParaRPr lang="en-PH" sz="1050" dirty="0" smtClean="0"/>
          </a:p>
          <a:p>
            <a:r>
              <a:rPr lang="en-PH" sz="4400" dirty="0" smtClean="0"/>
              <a:t>What is going to happen after we die? Some think that the world after death doesn't exist.</a:t>
            </a:r>
          </a:p>
          <a:p>
            <a:r>
              <a:rPr lang="en-PH" sz="4400" dirty="0" smtClean="0"/>
              <a:t> Consider this: After "today" we'll have "tomorrow."  After "this year" ends, we'll have "next year."  The present life ends when we die, so what happens after we die?  </a:t>
            </a:r>
          </a:p>
          <a:p>
            <a:endParaRPr lang="en-PH"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PH" sz="4000" dirty="0" smtClean="0"/>
              <a:t>There is never a case where something that has existed up until now suddenly disappears. </a:t>
            </a:r>
          </a:p>
          <a:p>
            <a:r>
              <a:rPr lang="en-PH" sz="4000" dirty="0" smtClean="0"/>
              <a:t>There is never the case where we have "today," but we don't have "tomorrow?" Existence never turns into non-existence, it just changes form.</a:t>
            </a:r>
          </a:p>
          <a:p>
            <a:endParaRPr lang="en-PH"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r>
              <a:rPr lang="en-PH" sz="3900" dirty="0" smtClean="0"/>
              <a:t>For example:</a:t>
            </a:r>
          </a:p>
          <a:p>
            <a:r>
              <a:rPr lang="en-PH" sz="3900" dirty="0" smtClean="0"/>
              <a:t>Burned wood turns into smoke and ash.</a:t>
            </a:r>
          </a:p>
          <a:p>
            <a:r>
              <a:rPr lang="en-PH" sz="3900" dirty="0" smtClean="0"/>
              <a:t>Boiled water turns in vapour.</a:t>
            </a:r>
          </a:p>
          <a:p>
            <a:r>
              <a:rPr lang="en-PH" sz="3900" dirty="0" smtClean="0"/>
              <a:t>A steam engine runs on burned coal, that boils water, that creates steam energy. </a:t>
            </a:r>
          </a:p>
          <a:p>
            <a:r>
              <a:rPr lang="en-PH" sz="3900" dirty="0" smtClean="0"/>
              <a:t>The original source has changed form, but has not disappeared.</a:t>
            </a:r>
            <a:endParaRPr lang="en-PH" sz="39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r>
              <a:rPr lang="en-US" sz="4800" dirty="0" smtClean="0"/>
              <a:t>The person who killed 5 people is executed.  In the future, he has to harvest the consequences of killing the other 4 people. It has to be this way. This will be his destiny in future lives.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r>
              <a:rPr lang="en-US" sz="4400" dirty="0" smtClean="0"/>
              <a:t>What about the person who killed 100 people?</a:t>
            </a:r>
          </a:p>
          <a:p>
            <a:r>
              <a:rPr lang="en-US" sz="4400" dirty="0" smtClean="0"/>
              <a:t>In this life he is punished one time by being executed. What about the other 99 people. </a:t>
            </a:r>
            <a:endParaRPr lang="en-PH" sz="4400" dirty="0" smtClean="0"/>
          </a:p>
          <a:p>
            <a:pPr>
              <a:buNone/>
            </a:pPr>
            <a:endParaRPr lang="en-US" sz="4000" dirty="0" smtClean="0"/>
          </a:p>
          <a:p>
            <a:endParaRPr lang="en-PH" sz="4000" dirty="0" smtClean="0"/>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4800" dirty="0" smtClean="0"/>
              <a:t>The Law of Cause and Effect works in the 3 Worlds. This means that it is always working, before my birth and after my death. Therefore in the future he has to reap the results of the other 99 crimes.</a:t>
            </a:r>
            <a:endParaRPr lang="en-PH" sz="4800" dirty="0" smtClean="0"/>
          </a:p>
          <a:p>
            <a:endParaRPr lang="en-PH"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sz="4400" dirty="0" smtClean="0"/>
              <a:t>The person who killed once might have been thinking, "I already killed one person.  So, killing many more won't make any difference to me.“ </a:t>
            </a:r>
          </a:p>
          <a:p>
            <a:r>
              <a:rPr lang="en-US" sz="4400" dirty="0" smtClean="0"/>
              <a:t>Is this true? According to the LCE, absolutely not.</a:t>
            </a:r>
          </a:p>
          <a:p>
            <a:endParaRPr lang="en-PH"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The Law works all the time</a:t>
            </a:r>
            <a:endParaRPr lang="en-PH" dirty="0"/>
          </a:p>
        </p:txBody>
      </p:sp>
      <p:sp>
        <p:nvSpPr>
          <p:cNvPr id="3" name="Content Placeholder 2"/>
          <p:cNvSpPr>
            <a:spLocks noGrp="1"/>
          </p:cNvSpPr>
          <p:nvPr>
            <p:ph idx="1"/>
          </p:nvPr>
        </p:nvSpPr>
        <p:spPr>
          <a:xfrm>
            <a:off x="457200" y="1828800"/>
            <a:ext cx="8229600" cy="4297363"/>
          </a:xfrm>
        </p:spPr>
        <p:txBody>
          <a:bodyPr>
            <a:normAutofit/>
          </a:bodyPr>
          <a:lstStyle/>
          <a:p>
            <a:r>
              <a:rPr lang="en-US" sz="4400" dirty="0" smtClean="0"/>
              <a:t>Someone might be thinking: "I practiced that bad act and nobody found out.  I got away with it; in that case I will do it again."</a:t>
            </a:r>
            <a:endParaRPr lang="en-PH"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6019800"/>
          </a:xfrm>
        </p:spPr>
        <p:txBody>
          <a:bodyPr>
            <a:normAutofit/>
          </a:bodyPr>
          <a:lstStyle/>
          <a:p>
            <a:r>
              <a:rPr lang="en-US" sz="4000" dirty="0" smtClean="0"/>
              <a:t>The same applies to good deeds.  You have practiced good acts but nobody noticed it. </a:t>
            </a:r>
          </a:p>
          <a:p>
            <a:r>
              <a:rPr lang="en-US" sz="4000" dirty="0" smtClean="0"/>
              <a:t>“No one has seen the good actions that I have been doing. I won’t be rewarded for it. There is no point in doing them anymore.” </a:t>
            </a:r>
          </a:p>
          <a:p>
            <a:r>
              <a:rPr lang="en-US" sz="4000" dirty="0" smtClean="0"/>
              <a:t>Is this correct thinking?</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sz="4400" dirty="0" smtClean="0"/>
              <a:t>According to the Law of “one reaps what one sow’s” it is not correct.</a:t>
            </a:r>
          </a:p>
          <a:p>
            <a:pPr>
              <a:buNone/>
            </a:pPr>
            <a:endParaRPr lang="en-US" sz="1600" dirty="0" smtClean="0"/>
          </a:p>
          <a:p>
            <a:r>
              <a:rPr lang="en-US" sz="4400" dirty="0" smtClean="0"/>
              <a:t>One reaps what one sows regardless if the act has been seen or not, praised or not.</a:t>
            </a:r>
            <a:endParaRPr lang="en-PH" sz="4400" dirty="0" smtClean="0"/>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r>
              <a:rPr lang="en-US" sz="4800" dirty="0" smtClean="0"/>
              <a:t>The alaya mind is known as the real me. This is the “me” that never dies.</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PH" sz="3200" dirty="0" smtClean="0"/>
              <a:t>The complete name of the Law is the Law of Cause &amp; Effect of the 3 Worlds</a:t>
            </a:r>
            <a:br>
              <a:rPr lang="en-PH" sz="3200" dirty="0" smtClean="0"/>
            </a:br>
            <a:r>
              <a:rPr lang="en-PH" sz="3200" dirty="0" smtClean="0"/>
              <a:t>(The 3 Worlds are: past, present and future)</a:t>
            </a:r>
            <a:endParaRPr lang="en-PH" sz="3200" dirty="0"/>
          </a:p>
        </p:txBody>
      </p:sp>
      <p:sp>
        <p:nvSpPr>
          <p:cNvPr id="3" name="Content Placeholder 2"/>
          <p:cNvSpPr>
            <a:spLocks noGrp="1"/>
          </p:cNvSpPr>
          <p:nvPr>
            <p:ph idx="1"/>
          </p:nvPr>
        </p:nvSpPr>
        <p:spPr>
          <a:xfrm>
            <a:off x="457200" y="2209800"/>
            <a:ext cx="8229600" cy="4419600"/>
          </a:xfrm>
        </p:spPr>
        <p:style>
          <a:lnRef idx="2">
            <a:schemeClr val="accent1"/>
          </a:lnRef>
          <a:fillRef idx="1">
            <a:schemeClr val="lt1"/>
          </a:fillRef>
          <a:effectRef idx="0">
            <a:schemeClr val="accent1"/>
          </a:effectRef>
          <a:fontRef idx="minor">
            <a:schemeClr val="dk1"/>
          </a:fontRef>
        </p:style>
        <p:txBody>
          <a:bodyPr/>
          <a:lstStyle/>
          <a:p>
            <a:r>
              <a:rPr lang="en-US" dirty="0" smtClean="0"/>
              <a:t>How did Sakyamuni Buddha explain about the relationship between the three worlds?</a:t>
            </a:r>
          </a:p>
          <a:p>
            <a:r>
              <a:rPr lang="en-US" sz="4000" b="1" i="1" dirty="0" smtClean="0">
                <a:solidFill>
                  <a:srgbClr val="C00000"/>
                </a:solidFill>
              </a:rPr>
              <a:t>“If you would like to know your past causes, look at your present effects.  If you would like to know your future effects, look at your present causes.”</a:t>
            </a:r>
            <a:endParaRPr lang="en-PH" sz="4000"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r>
              <a:rPr lang="en-US" sz="4400" dirty="0" smtClean="0"/>
              <a:t>Lets say you don't remember what kind of seeds you planted because  you planted the seeds in darkness. </a:t>
            </a:r>
          </a:p>
          <a:p>
            <a:pPr>
              <a:buNone/>
            </a:pPr>
            <a:endParaRPr lang="en-US" sz="1200" dirty="0" smtClean="0"/>
          </a:p>
          <a:p>
            <a:r>
              <a:rPr lang="en-US" sz="4400" dirty="0" smtClean="0"/>
              <a:t>Then look at what grows in your field.  If it is spinach that is growing, then you can tell that you must have planted spinach seeds. </a:t>
            </a:r>
            <a:endParaRPr lang="en-PH"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PH" dirty="0" smtClean="0"/>
              <a:t>The present is the key to the past</a:t>
            </a:r>
            <a:br>
              <a:rPr lang="en-PH" dirty="0" smtClean="0"/>
            </a:br>
            <a:r>
              <a:rPr lang="en-PH" dirty="0" smtClean="0"/>
              <a:t> and the future</a:t>
            </a:r>
            <a:endParaRPr lang="en-PH" dirty="0"/>
          </a:p>
        </p:txBody>
      </p:sp>
      <p:pic>
        <p:nvPicPr>
          <p:cNvPr id="7" name="Content Placeholder 6" descr="present.png"/>
          <p:cNvPicPr>
            <a:picLocks noGrp="1" noChangeAspect="1"/>
          </p:cNvPicPr>
          <p:nvPr>
            <p:ph idx="1"/>
          </p:nvPr>
        </p:nvPicPr>
        <p:blipFill>
          <a:blip r:embed="rId2" cstate="print"/>
          <a:stretch>
            <a:fillRect/>
          </a:stretch>
        </p:blipFill>
        <p:spPr>
          <a:xfrm>
            <a:off x="648321" y="1676401"/>
            <a:ext cx="7656513" cy="42672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US" sz="4400" dirty="0" smtClean="0"/>
              <a:t>If you see watermelon growing, you know that you must have sowed watermelon seeds.  </a:t>
            </a:r>
          </a:p>
          <a:p>
            <a:r>
              <a:rPr lang="en-US" sz="4400" dirty="0" smtClean="0"/>
              <a:t>This is what is meant by "</a:t>
            </a:r>
            <a:r>
              <a:rPr lang="en-US" sz="4400" i="1" dirty="0" smtClean="0"/>
              <a:t>If you would like to know your past causes, look at your present effects."</a:t>
            </a:r>
            <a:endParaRPr lang="en-PH" sz="4400" i="1" dirty="0" smtClean="0"/>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sz="4400" dirty="0" smtClean="0"/>
              <a:t>What kind of results are you harvesting now? </a:t>
            </a:r>
          </a:p>
          <a:p>
            <a:r>
              <a:rPr lang="en-US" sz="4400" dirty="0" smtClean="0"/>
              <a:t>If you examine your current situation, you can tell what kind of acts you practiced in the past.</a:t>
            </a:r>
            <a:endParaRPr lang="en-PH"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r>
              <a:rPr lang="en-US" sz="4000" dirty="0" smtClean="0"/>
              <a:t>What kind of effects will I get in the future?</a:t>
            </a:r>
          </a:p>
          <a:p>
            <a:r>
              <a:rPr lang="en-US" sz="4000" dirty="0" smtClean="0"/>
              <a:t> Look at the seeds I am planting now, and I can tell. </a:t>
            </a:r>
          </a:p>
          <a:p>
            <a:r>
              <a:rPr lang="en-US" sz="4000" dirty="0" smtClean="0"/>
              <a:t>What I am doing now will create my future fate. This is the meaning of “If you would like to know your future effects, look at your present causes." </a:t>
            </a:r>
            <a:endParaRPr lang="en-PH"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PH" dirty="0" smtClean="0"/>
              <a:t>In Conclusion: Do Good; Stop bad</a:t>
            </a:r>
            <a:endParaRPr lang="en-PH" dirty="0"/>
          </a:p>
        </p:txBody>
      </p:sp>
      <p:pic>
        <p:nvPicPr>
          <p:cNvPr id="6" name="Content Placeholder 5" descr="stop bad do good.png"/>
          <p:cNvPicPr>
            <a:picLocks noGrp="1" noChangeAspect="1"/>
          </p:cNvPicPr>
          <p:nvPr>
            <p:ph idx="1"/>
          </p:nvPr>
        </p:nvPicPr>
        <p:blipFill>
          <a:blip r:embed="rId2" cstate="print"/>
          <a:stretch>
            <a:fillRect/>
          </a:stretch>
        </p:blipFill>
        <p:spPr>
          <a:xfrm>
            <a:off x="149461" y="1066800"/>
            <a:ext cx="8917885" cy="56388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dirty="0" smtClean="0"/>
          </a:p>
          <a:p>
            <a:endParaRPr lang="en-PH" dirty="0" smtClean="0"/>
          </a:p>
          <a:p>
            <a:pPr algn="ctr">
              <a:buNone/>
            </a:pPr>
            <a:r>
              <a:rPr lang="en-PH" sz="4800" dirty="0" smtClean="0"/>
              <a:t>End</a:t>
            </a:r>
            <a:endParaRPr lang="en-PH" sz="4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Images are taken from the book…</a:t>
            </a:r>
            <a:endParaRPr lang="en-PH" dirty="0"/>
          </a:p>
        </p:txBody>
      </p:sp>
      <p:pic>
        <p:nvPicPr>
          <p:cNvPr id="4" name="Content Placeholder 3" descr="ABC cover image.jpg"/>
          <p:cNvPicPr>
            <a:picLocks noGrp="1" noChangeAspect="1"/>
          </p:cNvPicPr>
          <p:nvPr>
            <p:ph idx="1"/>
          </p:nvPr>
        </p:nvPicPr>
        <p:blipFill>
          <a:blip r:embed="rId2" cstate="print"/>
          <a:stretch>
            <a:fillRect/>
          </a:stretch>
        </p:blipFill>
        <p:spPr>
          <a:xfrm>
            <a:off x="2590800" y="1447800"/>
            <a:ext cx="3249168" cy="46121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943600"/>
          </a:xfrm>
        </p:spPr>
        <p:txBody>
          <a:bodyPr>
            <a:normAutofit/>
          </a:bodyPr>
          <a:lstStyle/>
          <a:p>
            <a:r>
              <a:rPr lang="en-US" sz="4800" dirty="0" smtClean="0"/>
              <a:t>My actions remain stored in my </a:t>
            </a:r>
            <a:r>
              <a:rPr lang="en-US" sz="4800" dirty="0" err="1" smtClean="0"/>
              <a:t>Alaya</a:t>
            </a:r>
            <a:r>
              <a:rPr lang="en-US" sz="4800" dirty="0" smtClean="0"/>
              <a:t> mind as invisible energy.</a:t>
            </a:r>
          </a:p>
          <a:p>
            <a:r>
              <a:rPr lang="en-US" sz="4800" dirty="0" smtClean="0"/>
              <a:t>When this energy meets with a condition, a good or bad destiny unfolds. </a:t>
            </a:r>
          </a:p>
          <a:p>
            <a:pPr>
              <a:buNone/>
            </a:pPr>
            <a:endParaRPr lang="en-US" sz="4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676400"/>
          </a:xfrm>
        </p:spPr>
        <p:txBody>
          <a:bodyPr anchor="t">
            <a:normAutofit fontScale="90000"/>
          </a:bodyPr>
          <a:lstStyle/>
          <a:p>
            <a:r>
              <a:rPr lang="en-US" dirty="0" smtClean="0"/>
              <a:t/>
            </a:r>
            <a:br>
              <a:rPr lang="en-US" dirty="0" smtClean="0"/>
            </a:br>
            <a:r>
              <a:rPr lang="en-US" dirty="0" smtClean="0"/>
              <a:t> Our deeds remain as karmic power </a:t>
            </a:r>
            <a:br>
              <a:rPr lang="en-US" dirty="0" smtClean="0"/>
            </a:br>
            <a:r>
              <a:rPr lang="en-US" dirty="0" smtClean="0"/>
              <a:t/>
            </a:r>
            <a:br>
              <a:rPr lang="en-US" dirty="0" smtClean="0"/>
            </a:br>
            <a:endParaRPr lang="en-PH" dirty="0"/>
          </a:p>
        </p:txBody>
      </p:sp>
      <p:pic>
        <p:nvPicPr>
          <p:cNvPr id="7" name="Content Placeholder 6" descr="Karma means.png"/>
          <p:cNvPicPr>
            <a:picLocks noGrp="1" noChangeAspect="1"/>
          </p:cNvPicPr>
          <p:nvPr>
            <p:ph idx="1"/>
          </p:nvPr>
        </p:nvPicPr>
        <p:blipFill>
          <a:blip r:embed="rId2" cstate="print"/>
          <a:stretch>
            <a:fillRect/>
          </a:stretch>
        </p:blipFill>
        <p:spPr>
          <a:xfrm>
            <a:off x="544963" y="1981200"/>
            <a:ext cx="8478684" cy="396239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9269</TotalTime>
  <Words>2821</Words>
  <Application>Microsoft Office PowerPoint</Application>
  <PresentationFormat>On-screen Show (4:3)</PresentationFormat>
  <Paragraphs>170</Paragraphs>
  <Slides>78</Slides>
  <Notes>1</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Review</vt:lpstr>
      <vt:lpstr>Slide 2</vt:lpstr>
      <vt:lpstr>Slide 3</vt:lpstr>
      <vt:lpstr>Slide 4</vt:lpstr>
      <vt:lpstr>Slide 5</vt:lpstr>
      <vt:lpstr>Karmic Energy</vt:lpstr>
      <vt:lpstr>Slide 7</vt:lpstr>
      <vt:lpstr>Slide 8</vt:lpstr>
      <vt:lpstr>  Our deeds remain as karmic power   </vt:lpstr>
      <vt:lpstr>Slide 10</vt:lpstr>
      <vt:lpstr>Cherry blossom trees are very popular in Japan</vt:lpstr>
      <vt:lpstr>Slide 12</vt:lpstr>
      <vt:lpstr>Slide 13</vt:lpstr>
      <vt:lpstr>Slide 14</vt:lpstr>
      <vt:lpstr>Slide 15</vt:lpstr>
      <vt:lpstr>Example… Car accident </vt:lpstr>
      <vt:lpstr>Slide 17</vt:lpstr>
      <vt:lpstr>Slide 18</vt:lpstr>
      <vt:lpstr>Slide 19</vt:lpstr>
      <vt:lpstr>  If you plant seeds of happiness,  flowers of happiness will bloom</vt:lpstr>
      <vt:lpstr>Slide 21</vt:lpstr>
      <vt:lpstr>Slide 22</vt:lpstr>
      <vt:lpstr>Slide 23</vt:lpstr>
      <vt:lpstr>Slide 24</vt:lpstr>
      <vt:lpstr>Slide 25</vt:lpstr>
      <vt:lpstr>Slide 26</vt:lpstr>
      <vt:lpstr>Slide 27</vt:lpstr>
      <vt:lpstr>Slide 28</vt:lpstr>
      <vt:lpstr>Destiny is mysterious</vt:lpstr>
      <vt:lpstr>Slide 30</vt:lpstr>
      <vt:lpstr>Slide 31</vt:lpstr>
      <vt:lpstr>How Buddhism answers</vt:lpstr>
      <vt:lpstr>Slide 33</vt:lpstr>
      <vt:lpstr>Slide 34</vt:lpstr>
      <vt:lpstr>Destiny of my  Birth</vt:lpstr>
      <vt:lpstr>Slide 36</vt:lpstr>
      <vt:lpstr>Slide 37</vt:lpstr>
      <vt:lpstr>Yet as we know siblings are born very different from one another.  </vt:lpstr>
      <vt:lpstr>Slide 39</vt:lpstr>
      <vt:lpstr>How Buddhism answers</vt:lpstr>
      <vt:lpstr>Slide 41</vt:lpstr>
      <vt:lpstr>Slide 42</vt:lpstr>
      <vt:lpstr>Slide 43</vt:lpstr>
      <vt:lpstr>Slide 44</vt:lpstr>
      <vt:lpstr>Slide 45</vt:lpstr>
      <vt:lpstr>Slide 46</vt:lpstr>
      <vt:lpstr>Previous life</vt:lpstr>
      <vt:lpstr>Slide 48</vt:lpstr>
      <vt:lpstr>Slide 49</vt:lpstr>
      <vt:lpstr>Slide 50</vt:lpstr>
      <vt:lpstr>The Law spans 3 Worlds</vt:lpstr>
      <vt:lpstr>Slide 52</vt:lpstr>
      <vt:lpstr>Karmic timeline</vt:lpstr>
      <vt:lpstr>Next life. Next next life. Undetermined life. </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The Law works all the time</vt:lpstr>
      <vt:lpstr>Slide 68</vt:lpstr>
      <vt:lpstr>Slide 69</vt:lpstr>
      <vt:lpstr>The complete name of the Law is the Law of Cause &amp; Effect of the 3 Worlds (The 3 Worlds are: past, present and future)</vt:lpstr>
      <vt:lpstr>Slide 71</vt:lpstr>
      <vt:lpstr>The present is the key to the past  and the future</vt:lpstr>
      <vt:lpstr>Slide 73</vt:lpstr>
      <vt:lpstr>Slide 74</vt:lpstr>
      <vt:lpstr>Slide 75</vt:lpstr>
      <vt:lpstr>In Conclusion: Do Good; Stop bad</vt:lpstr>
      <vt:lpstr>Slide 77</vt:lpstr>
      <vt:lpstr>Images are taken from the book…</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costelloe</dc:creator>
  <cp:lastModifiedBy>frank costelloe</cp:lastModifiedBy>
  <cp:revision>277</cp:revision>
  <dcterms:created xsi:type="dcterms:W3CDTF">2017-09-12T10:38:03Z</dcterms:created>
  <dcterms:modified xsi:type="dcterms:W3CDTF">2018-02-06T07:08:54Z</dcterms:modified>
</cp:coreProperties>
</file>